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6" r:id="rId2"/>
    <p:sldMasterId id="2147483669" r:id="rId3"/>
    <p:sldMasterId id="2147483673" r:id="rId4"/>
    <p:sldMasterId id="2147483677" r:id="rId5"/>
  </p:sldMasterIdLst>
  <p:notesMasterIdLst>
    <p:notesMasterId r:id="rId30"/>
  </p:notesMasterIdLst>
  <p:sldIdLst>
    <p:sldId id="287" r:id="rId6"/>
    <p:sldId id="259" r:id="rId7"/>
    <p:sldId id="286" r:id="rId8"/>
    <p:sldId id="296" r:id="rId9"/>
    <p:sldId id="260" r:id="rId10"/>
    <p:sldId id="261" r:id="rId11"/>
    <p:sldId id="304" r:id="rId12"/>
    <p:sldId id="263" r:id="rId13"/>
    <p:sldId id="264" r:id="rId14"/>
    <p:sldId id="302" r:id="rId15"/>
    <p:sldId id="303" r:id="rId16"/>
    <p:sldId id="297" r:id="rId17"/>
    <p:sldId id="293" r:id="rId18"/>
    <p:sldId id="295" r:id="rId19"/>
    <p:sldId id="266" r:id="rId20"/>
    <p:sldId id="305" r:id="rId21"/>
    <p:sldId id="269" r:id="rId22"/>
    <p:sldId id="294" r:id="rId23"/>
    <p:sldId id="279" r:id="rId24"/>
    <p:sldId id="301" r:id="rId25"/>
    <p:sldId id="288" r:id="rId26"/>
    <p:sldId id="298" r:id="rId27"/>
    <p:sldId id="299" r:id="rId28"/>
    <p:sldId id="300" r:id="rId2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7" autoAdjust="0"/>
    <p:restoredTop sz="94660"/>
  </p:normalViewPr>
  <p:slideViewPr>
    <p:cSldViewPr>
      <p:cViewPr varScale="1">
        <p:scale>
          <a:sx n="66" d="100"/>
          <a:sy n="66" d="100"/>
        </p:scale>
        <p:origin x="145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91F88-6A52-4179-BDC0-610181019D14}" type="datetimeFigureOut">
              <a:rPr lang="zh-TW" altLang="en-US" smtClean="0"/>
              <a:pPr/>
              <a:t>2015/12/23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FAAEA0-7EDB-4621-89C3-9EECEC51103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215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 smtClean="0"/>
              <a:t>-------------------------------------------------------------------------------------------------------</a:t>
            </a:r>
          </a:p>
          <a:p>
            <a:r>
              <a:rPr lang="en-US" altLang="zh-TW" dirty="0" smtClean="0"/>
              <a:t>"</a:t>
            </a:r>
            <a:r>
              <a:rPr lang="zh-TW" altLang="en-US" dirty="0" smtClean="0"/>
              <a:t>捨本逐末</a:t>
            </a:r>
            <a:r>
              <a:rPr lang="en-US" altLang="zh-TW" dirty="0" smtClean="0"/>
              <a:t>"</a:t>
            </a:r>
            <a:r>
              <a:rPr lang="zh-TW" altLang="en-US" dirty="0" smtClean="0"/>
              <a:t>：</a:t>
            </a:r>
          </a:p>
          <a:p>
            <a:r>
              <a:rPr lang="zh-TW" altLang="en-US" dirty="0" smtClean="0"/>
              <a:t>那現在就由我來舉幾個系統基模的例子，第一個系統基模例子是熬夜應付課業壓力的</a:t>
            </a:r>
            <a:r>
              <a:rPr lang="en-US" altLang="zh-TW" dirty="0" smtClean="0"/>
              <a:t>"</a:t>
            </a:r>
            <a:r>
              <a:rPr lang="zh-TW" altLang="en-US" dirty="0" smtClean="0"/>
              <a:t>捨本逐末</a:t>
            </a:r>
            <a:r>
              <a:rPr lang="en-US" altLang="zh-TW" dirty="0" smtClean="0"/>
              <a:t>"</a:t>
            </a:r>
            <a:r>
              <a:rPr lang="zh-TW" altLang="en-US" dirty="0" smtClean="0"/>
              <a:t>系統基模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圖。大家在碩班的課程中，可能常常發生，哪怕是可能開學老師就已經出好的作業也可能拖到快到截止日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期時，才拼命的趕工吧</a:t>
            </a:r>
            <a:r>
              <a:rPr lang="en-US" altLang="zh-TW" dirty="0" smtClean="0"/>
              <a:t>!</a:t>
            </a:r>
            <a:r>
              <a:rPr lang="zh-TW" altLang="en-US" dirty="0" smtClean="0"/>
              <a:t>？所以常常會有考試或作業擠在一起壓得喘不過去的情況吧。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因此，當我們的課業壓力大時，我們就會用熬夜趕工的方式，熬夜當下會降低我們課業的壓力。</a:t>
            </a:r>
          </a:p>
          <a:p>
            <a:r>
              <a:rPr lang="zh-TW" altLang="en-US" dirty="0" smtClean="0"/>
              <a:t>因為是奇數個負號，所以是調節環路。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然後，課業壓力和平時努力是同向變動的。然後當我們的課業壓力愈增加時，經過時間滯延的影響，我們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愈需要在平常的時候就認真讀書。</a:t>
            </a:r>
          </a:p>
          <a:p>
            <a:r>
              <a:rPr lang="zh-TW" altLang="en-US" dirty="0" smtClean="0"/>
              <a:t>平時努力和課業壓力是反向變動的。當我們平常就按時的規劃作業進度，複習課業，就不會有考試前或交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作業前熬夜的問題了，課業壓力也就自然就能減少了。 </a:t>
            </a:r>
          </a:p>
          <a:p>
            <a:r>
              <a:rPr lang="zh-TW" altLang="en-US" dirty="0" smtClean="0"/>
              <a:t>因為是奇數個負號，所以是調節環路。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而且熬夜也會降低我們的身體健康，而當身體不健康的時候，也可能會降低我們平時努力的效果。</a:t>
            </a:r>
          </a:p>
          <a:p>
            <a:r>
              <a:rPr lang="zh-TW" altLang="en-US" dirty="0" smtClean="0"/>
              <a:t>而這個紅色的環路因為是偶數個負號，所以是增強環路。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"</a:t>
            </a:r>
            <a:r>
              <a:rPr lang="zh-TW" altLang="en-US" dirty="0" smtClean="0"/>
              <a:t>捨本逐末</a:t>
            </a:r>
            <a:r>
              <a:rPr lang="en-US" altLang="zh-TW" dirty="0" smtClean="0"/>
              <a:t>"</a:t>
            </a:r>
            <a:r>
              <a:rPr lang="zh-TW" altLang="en-US" dirty="0" smtClean="0"/>
              <a:t>系統基模圖中，上面的調節環路是表象解，而下面的環路是根本解。意思就是說熬夜並不能</a:t>
            </a:r>
          </a:p>
          <a:p>
            <a:endParaRPr lang="zh-TW" altLang="en-US" dirty="0" smtClean="0"/>
          </a:p>
          <a:p>
            <a:r>
              <a:rPr lang="zh-TW" altLang="en-US" dirty="0" smtClean="0"/>
              <a:t>徹底的解決問題。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1C02E0-6DA6-47E9-98B7-B89F6ADCF3E6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8308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29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8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46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C9507-C192-4B87-B763-0841CC3F955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90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BD86A-FA8F-4720-A10B-75D2A764E69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3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9DEA-959B-46A1-AD87-9148AD3ECE8C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8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2F1D-1F1A-455E-9C7D-7872E633EAF7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35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6E0A-6104-48F0-89D2-3F9273032D0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55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D0E47-BFC6-4EBE-9BA9-00A9B4B8DB3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lgg@cs.ntust.edu.tw" TargetMode="Externa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lgg@cs.ntust.edu.tw" TargetMode="External"/><Relationship Id="rId5" Type="http://schemas.openxmlformats.org/officeDocument/2006/relationships/image" Target="../media/image1.jpe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/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  <a:ea typeface="標楷體" pitchFamily="65" charset="-120"/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ea typeface="標楷體" pitchFamily="65" charset="-120"/>
                  <a:hlinkClick r:id="rId6"/>
                </a:rPr>
                <a:t>lgg@cs.ntust.edu.tw</a:t>
              </a:r>
              <a:endParaRPr lang="en-US" altLang="zh-TW" sz="1200" b="1">
                <a:ea typeface="標楷體" pitchFamily="65" charset="-120"/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  <a:ea typeface="標楷體" pitchFamily="65" charset="-120"/>
                </a:rPr>
                <a:t>高希均</a:t>
              </a: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5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5415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6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67307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6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012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46329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00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01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1463303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grpSp>
          <p:nvGrpSpPr>
            <p:cNvPr id="4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463305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6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7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8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3309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463310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463312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3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4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5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6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1463317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1463318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625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463319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268413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463320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1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1463322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4CC7B7DB-30E4-4489-8E11-6656BE016FDF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1241425" y="6399213"/>
            <a:ext cx="6408738" cy="493712"/>
            <a:chOff x="782" y="4031"/>
            <a:chExt cx="4037" cy="311"/>
          </a:xfrm>
        </p:grpSpPr>
        <p:pic>
          <p:nvPicPr>
            <p:cNvPr id="1463324" name="Picture 28" descr="namemark2"/>
            <p:cNvPicPr>
              <a:picLocks noChangeAspect="1" noChangeArrowheads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82" y="4031"/>
              <a:ext cx="960" cy="199"/>
            </a:xfrm>
            <a:prstGeom prst="rect">
              <a:avLst/>
            </a:prstGeom>
            <a:noFill/>
          </p:spPr>
        </p:pic>
        <p:sp>
          <p:nvSpPr>
            <p:cNvPr id="1463325" name="Rectangle 29"/>
            <p:cNvSpPr>
              <a:spLocks noChangeArrowheads="1"/>
            </p:cNvSpPr>
            <p:nvPr userDrawn="1"/>
          </p:nvSpPr>
          <p:spPr bwMode="auto">
            <a:xfrm>
              <a:off x="1774" y="4059"/>
              <a:ext cx="304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FF00"/>
                  </a:solidFill>
                </a:rPr>
                <a:t>李國光   </a:t>
              </a:r>
              <a:r>
                <a:rPr lang="zh-TW" altLang="en-US" sz="1200">
                  <a:solidFill>
                    <a:srgbClr val="FFFF00"/>
                  </a:solidFill>
                  <a:sym typeface="Symbol" pitchFamily="18" charset="2"/>
                </a:rPr>
                <a:t></a:t>
              </a:r>
              <a:r>
                <a:rPr lang="zh-TW" altLang="en-US" sz="1200">
                  <a:solidFill>
                    <a:srgbClr val="FFFF00"/>
                  </a:solidFill>
                </a:rPr>
                <a:t> 版權所有   </a:t>
              </a:r>
              <a:r>
                <a:rPr lang="en-US" altLang="zh-TW" sz="1200">
                  <a:solidFill>
                    <a:srgbClr val="FFFF00"/>
                  </a:solidFill>
                </a:rPr>
                <a:t>Tel: 02-2737-6782  Email: </a:t>
              </a:r>
              <a:r>
                <a:rPr lang="en-US" altLang="zh-TW" sz="1200">
                  <a:solidFill>
                    <a:srgbClr val="FFFF00"/>
                  </a:solidFill>
                  <a:hlinkClick r:id="rId6"/>
                </a:rPr>
                <a:t>lgg@cs.ntust.edu.tw</a:t>
              </a:r>
              <a:endParaRPr lang="en-US" altLang="zh-TW" sz="1200" b="1">
                <a:solidFill>
                  <a:srgbClr val="FFFFFF"/>
                </a:solidFill>
              </a:endParaRPr>
            </a:p>
          </p:txBody>
        </p:sp>
        <p:sp>
          <p:nvSpPr>
            <p:cNvPr id="1463326" name="Text Box 30"/>
            <p:cNvSpPr txBox="1">
              <a:spLocks noChangeArrowheads="1"/>
            </p:cNvSpPr>
            <p:nvPr userDrawn="1"/>
          </p:nvSpPr>
          <p:spPr bwMode="auto">
            <a:xfrm>
              <a:off x="1859" y="4169"/>
              <a:ext cx="23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知識與遠見的結合，才能夠避免無知與短視</a:t>
              </a:r>
              <a:r>
                <a:rPr lang="en-US" altLang="zh-TW" sz="1200">
                  <a:solidFill>
                    <a:srgbClr val="FF3300"/>
                  </a:solidFill>
                  <a:latin typeface="標楷體" pitchFamily="65" charset="-120"/>
                </a:rPr>
                <a:t>---</a:t>
              </a:r>
              <a:r>
                <a:rPr lang="zh-TW" altLang="en-US" sz="1200">
                  <a:solidFill>
                    <a:srgbClr val="FF3300"/>
                  </a:solidFill>
                  <a:latin typeface="標楷體" pitchFamily="65" charset="-120"/>
                </a:rPr>
                <a:t>高希均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533392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0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標楷體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km.freebbs.tw/index.php" TargetMode="External"/><Relationship Id="rId2" Type="http://schemas.openxmlformats.org/officeDocument/2006/relationships/hyperlink" Target="mailto:lgg@cs.ntust.edu.tw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ites.google.com/site/lggntust/hom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711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sightmaker.com/insight/24730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B24BC-2B1E-460A-A25A-760E3E551CC6}" type="slidenum">
              <a:rPr lang="en-US" altLang="zh-TW"/>
              <a:pPr>
                <a:defRPr/>
              </a:pPr>
              <a:t>1</a:t>
            </a:fld>
            <a:endParaRPr lang="en-US" altLang="zh-TW"/>
          </a:p>
        </p:txBody>
      </p:sp>
      <p:sp>
        <p:nvSpPr>
          <p:cNvPr id="2680834" name="Rectangle 2"/>
          <p:cNvSpPr>
            <a:spLocks noChangeArrowheads="1"/>
          </p:cNvSpPr>
          <p:nvPr/>
        </p:nvSpPr>
        <p:spPr bwMode="auto">
          <a:xfrm>
            <a:off x="385763" y="476672"/>
            <a:ext cx="8505825" cy="1944215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zh-TW" altLang="en-US" sz="40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北市公務人員訓練處</a:t>
            </a:r>
            <a:endParaRPr lang="en-US" altLang="zh-TW" sz="4000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 algn="ctr">
              <a:defRPr/>
            </a:pPr>
            <a:r>
              <a:rPr lang="zh-TW" altLang="en-US" sz="4000" u="sng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系統思考研習班：系統思考圖簡例</a:t>
            </a:r>
            <a:endParaRPr lang="en-US" altLang="zh-TW" sz="3200" u="sng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550" y="2708275"/>
            <a:ext cx="7245350" cy="3313013"/>
          </a:xfrm>
          <a:prstGeom prst="rect">
            <a:avLst/>
          </a:prstGeom>
          <a:solidFill>
            <a:srgbClr val="080A54"/>
          </a:solidFill>
          <a:ln w="57150" cmpd="thinThick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en-US" altLang="zh-TW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國立台灣科技大學管理學院資訊管理系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李國光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endParaRPr lang="zh-TW" altLang="en-US" sz="1200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研究室：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T2-407-2  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Tel: 2737-6782   Fax: 2737-6777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E-mail: 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2"/>
              </a:rPr>
              <a:t>lgg@cs.ntust.edu.tw</a:t>
            </a:r>
            <a:r>
              <a:rPr lang="en-US" altLang="zh-TW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 </a:t>
            </a:r>
            <a:endParaRPr lang="en-US" altLang="zh-TW" b="1" dirty="0" smtClean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教學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資源：</a:t>
            </a:r>
            <a:r>
              <a:rPr lang="en-US" altLang="zh-TW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  <a:hlinkClick r:id="rId3"/>
              </a:rPr>
              <a:t>http://skm.freebbs.tw/index.php</a:t>
            </a:r>
            <a:endParaRPr lang="en-US" altLang="zh-TW" b="1" dirty="0">
              <a:effectLst>
                <a:outerShdw blurRad="38100" dist="38100" dir="2700000" algn="tl">
                  <a:srgbClr val="000000"/>
                </a:outerShdw>
              </a:effectLst>
              <a:ea typeface="標楷體" pitchFamily="65" charset="-120"/>
            </a:endParaRPr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zh-TW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ea typeface="標楷體" pitchFamily="65" charset="-120"/>
              </a:rPr>
              <a:t>個人網站： </a:t>
            </a:r>
            <a:r>
              <a:rPr lang="en-US" altLang="zh-TW" b="1" dirty="0">
                <a:hlinkClick r:id="rId4"/>
              </a:rPr>
              <a:t>https://</a:t>
            </a:r>
            <a:r>
              <a:rPr lang="en-US" altLang="zh-TW" b="1" dirty="0" smtClean="0">
                <a:hlinkClick r:id="rId4"/>
              </a:rPr>
              <a:t>sites.google.com/site/lggntust/home</a:t>
            </a:r>
            <a:endParaRPr lang="en-US" altLang="zh-TW" b="1" dirty="0" smtClean="0"/>
          </a:p>
          <a:p>
            <a:pPr algn="ctr">
              <a:spcBef>
                <a:spcPct val="20000"/>
              </a:spcBef>
              <a:buClr>
                <a:schemeClr val="tx2"/>
              </a:buClr>
              <a:defRPr/>
            </a:pPr>
            <a:r>
              <a:rPr lang="en-US" altLang="zh-TW" dirty="0" smtClean="0"/>
              <a:t>FB</a:t>
            </a:r>
            <a:r>
              <a:rPr lang="zh-TW" altLang="en-US" dirty="0" smtClean="0"/>
              <a:t>粉絲團：</a:t>
            </a:r>
            <a:r>
              <a:rPr lang="zh-TW" altLang="en-US" b="1" dirty="0" smtClean="0"/>
              <a:t>策略資訊系統實驗室</a:t>
            </a:r>
            <a:endParaRPr lang="en-US" altLang="zh-TW" b="1" dirty="0" smtClean="0"/>
          </a:p>
        </p:txBody>
      </p:sp>
    </p:spTree>
    <p:extLst>
      <p:ext uri="{BB962C8B-B14F-4D97-AF65-F5344CB8AC3E}">
        <p14:creationId xmlns:p14="http://schemas.microsoft.com/office/powerpoint/2010/main" val="190349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 smtClean="0"/>
              <a:t>1820 </a:t>
            </a:r>
            <a:r>
              <a:rPr lang="zh-TW" altLang="en-US" sz="2400" dirty="0"/>
              <a:t>年代左右，英王喬治四世精神不濟，當時在白金漢宮擔任御廚的韓溫</a:t>
            </a:r>
            <a:r>
              <a:rPr lang="en-US" altLang="zh-TW" sz="2400" dirty="0"/>
              <a:t>‧</a:t>
            </a:r>
            <a:r>
              <a:rPr lang="zh-TW" altLang="en-US" sz="2400" dirty="0" smtClean="0"/>
              <a:t>白蘭（</a:t>
            </a:r>
            <a:r>
              <a:rPr lang="en-US" altLang="zh-TW" sz="2400" dirty="0" err="1"/>
              <a:t>H.W.Brand</a:t>
            </a:r>
            <a:r>
              <a:rPr lang="zh-TW" altLang="en-US" sz="2400" dirty="0"/>
              <a:t>）因廚藝精湛而被賦與重任。白蘭先生為此獨創濃縮精燉雞湯，成功的</a:t>
            </a:r>
            <a:r>
              <a:rPr lang="zh-TW" altLang="en-US" sz="2400" dirty="0" smtClean="0"/>
              <a:t>完成使命</a:t>
            </a:r>
            <a:r>
              <a:rPr lang="zh-TW" altLang="en-US" sz="2400" dirty="0"/>
              <a:t>。御用雞精能迅速調養身體的消息很快傳到民間，白蘭卸下御廚工作後，</a:t>
            </a:r>
            <a:r>
              <a:rPr lang="en-US" altLang="zh-TW" sz="2400" dirty="0"/>
              <a:t>1830 </a:t>
            </a:r>
            <a:r>
              <a:rPr lang="zh-TW" altLang="en-US" sz="2400" dirty="0"/>
              <a:t>年</a:t>
            </a:r>
            <a:r>
              <a:rPr lang="zh-TW" altLang="en-US" sz="2400" dirty="0" smtClean="0"/>
              <a:t>在倫敦</a:t>
            </a:r>
            <a:r>
              <a:rPr lang="zh-TW" altLang="en-US" sz="2400" dirty="0"/>
              <a:t>高級住宅區設店面銷售這道鮮燉補品，名為「白蘭氏雞精」（</a:t>
            </a:r>
            <a:r>
              <a:rPr lang="en-US" altLang="zh-TW" sz="2400" dirty="0"/>
              <a:t>Brand's Essence of </a:t>
            </a:r>
            <a:r>
              <a:rPr lang="en-US" altLang="zh-TW" sz="2400" dirty="0" smtClean="0"/>
              <a:t>Chicken</a:t>
            </a:r>
            <a:r>
              <a:rPr lang="zh-TW" altLang="en-US" sz="2400" dirty="0"/>
              <a:t>）。產品甫推出即大受歡迎，白蘭先生從善如流，成立白蘭氏公司，並設廠</a:t>
            </a:r>
            <a:r>
              <a:rPr lang="zh-TW" altLang="en-US" sz="2400" dirty="0" smtClean="0"/>
              <a:t>大量生產</a:t>
            </a:r>
            <a:r>
              <a:rPr lang="zh-TW" altLang="en-US" sz="2400" dirty="0"/>
              <a:t>。</a:t>
            </a:r>
          </a:p>
          <a:p>
            <a:pPr>
              <a:lnSpc>
                <a:spcPct val="90000"/>
              </a:lnSpc>
            </a:pPr>
            <a:r>
              <a:rPr lang="zh-TW" altLang="en-US" sz="2400" dirty="0"/>
              <a:t>白蘭氏雞精上市以來，一直都是有錢人才消費得起的產品。即使在民生富裕的今天</a:t>
            </a:r>
            <a:r>
              <a:rPr lang="zh-TW" altLang="en-US" sz="2400" dirty="0" smtClean="0"/>
              <a:t>，多數人</a:t>
            </a:r>
            <a:r>
              <a:rPr lang="zh-TW" altLang="en-US" sz="2400" dirty="0"/>
              <a:t>仍把它跟昂貴劃上等號，只用於病後調養或餽贈親友。這種刻板印象係由一致</a:t>
            </a:r>
            <a:r>
              <a:rPr lang="zh-TW" altLang="en-US" sz="2400" dirty="0" smtClean="0"/>
              <a:t>的產品</a:t>
            </a:r>
            <a:r>
              <a:rPr lang="zh-TW" altLang="en-US" sz="2400" dirty="0"/>
              <a:t>訊息、經年累月堆砌而成。從 </a:t>
            </a:r>
            <a:r>
              <a:rPr lang="en-US" altLang="zh-TW" sz="2400" dirty="0"/>
              <a:t>1920 </a:t>
            </a:r>
            <a:r>
              <a:rPr lang="zh-TW" altLang="en-US" sz="2400" dirty="0"/>
              <a:t>年第一瓶白蘭氏雞精登陸亞洲開始，它所</a:t>
            </a:r>
            <a:r>
              <a:rPr lang="zh-TW" altLang="en-US" sz="2400" dirty="0" smtClean="0"/>
              <a:t>傳達訊息</a:t>
            </a:r>
            <a:r>
              <a:rPr lang="zh-TW" altLang="en-US" sz="2400" dirty="0"/>
              <a:t>數十年不變，那就是皇家品質、鮮雞萃取、快速補充能量的高級滋養品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pPr>
              <a:lnSpc>
                <a:spcPct val="90000"/>
              </a:lnSpc>
            </a:pPr>
            <a:r>
              <a:rPr lang="en-US" altLang="zh-TW" sz="2400" dirty="0" smtClean="0"/>
              <a:t>1997</a:t>
            </a:r>
            <a:r>
              <a:rPr lang="zh-TW" altLang="en-US" sz="2400" dirty="0"/>
              <a:t>、</a:t>
            </a:r>
            <a:r>
              <a:rPr lang="en-US" altLang="zh-TW" sz="2400" dirty="0"/>
              <a:t>1998 </a:t>
            </a:r>
            <a:r>
              <a:rPr lang="zh-TW" altLang="en-US" sz="2400" dirty="0"/>
              <a:t>年亞洲遭逢</a:t>
            </a:r>
            <a:r>
              <a:rPr lang="zh-TW" altLang="en-US" sz="2400" dirty="0" smtClean="0"/>
              <a:t>金融風暴</a:t>
            </a:r>
            <a:r>
              <a:rPr lang="zh-TW" altLang="en-US" sz="2400" dirty="0"/>
              <a:t>時，這種「有需要才喝」的補品</a:t>
            </a:r>
            <a:r>
              <a:rPr lang="zh-TW" altLang="en-US" sz="2400" dirty="0" smtClean="0"/>
              <a:t>，</a:t>
            </a:r>
            <a:r>
              <a:rPr lang="zh-TW" altLang="en-US" sz="2400" dirty="0"/>
              <a:t>頓時</a:t>
            </a:r>
            <a:r>
              <a:rPr lang="zh-TW" altLang="en-US" sz="2400" dirty="0" smtClean="0"/>
              <a:t>成</a:t>
            </a:r>
            <a:r>
              <a:rPr lang="zh-TW" altLang="en-US" sz="2400" dirty="0"/>
              <a:t>了非必需的奢侈品，</a:t>
            </a:r>
            <a:r>
              <a:rPr lang="zh-TW" altLang="en-US" sz="2400" dirty="0" smtClean="0"/>
              <a:t>銷量</a:t>
            </a:r>
            <a:r>
              <a:rPr lang="zh-TW" altLang="en-US" sz="2400" dirty="0"/>
              <a:t>急遽</a:t>
            </a:r>
            <a:r>
              <a:rPr lang="zh-TW" altLang="en-US" sz="2400" dirty="0" smtClean="0"/>
              <a:t>下跌</a:t>
            </a:r>
            <a:r>
              <a:rPr lang="zh-TW" altLang="en-US" sz="2400" dirty="0"/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10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5316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白蘭氏雞精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763588" y="1052513"/>
            <a:ext cx="7715250" cy="511333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5703888" y="4789488"/>
            <a:ext cx="577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吸引力</a:t>
            </a:r>
            <a:endParaRPr kumimoji="0" lang="zh-TW" altLang="zh-TW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5" name="群組 44"/>
          <p:cNvGrpSpPr/>
          <p:nvPr/>
        </p:nvGrpSpPr>
        <p:grpSpPr>
          <a:xfrm>
            <a:off x="2700338" y="2279650"/>
            <a:ext cx="1914525" cy="1655762"/>
            <a:chOff x="2700338" y="2279650"/>
            <a:chExt cx="1914525" cy="1655762"/>
          </a:xfrm>
        </p:grpSpPr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700338" y="2279650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業績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Arc 13"/>
            <p:cNvSpPr>
              <a:spLocks/>
            </p:cNvSpPr>
            <p:nvPr/>
          </p:nvSpPr>
          <p:spPr bwMode="auto">
            <a:xfrm>
              <a:off x="3090863" y="2359025"/>
              <a:ext cx="1393825" cy="1576387"/>
            </a:xfrm>
            <a:custGeom>
              <a:avLst/>
              <a:gdLst>
                <a:gd name="G0" fmla="+- 1662 0 0"/>
                <a:gd name="G1" fmla="+- 21600 0 0"/>
                <a:gd name="G2" fmla="+- 21600 0 0"/>
                <a:gd name="T0" fmla="*/ 0 w 19104"/>
                <a:gd name="T1" fmla="*/ 64 h 21600"/>
                <a:gd name="T2" fmla="*/ 19104 w 19104"/>
                <a:gd name="T3" fmla="*/ 8859 h 21600"/>
                <a:gd name="T4" fmla="*/ 1662 w 19104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104" h="21600" fill="none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</a:path>
                <a:path w="19104" h="21600" stroke="0" extrusionOk="0">
                  <a:moveTo>
                    <a:pt x="0" y="64"/>
                  </a:moveTo>
                  <a:cubicBezTo>
                    <a:pt x="552" y="21"/>
                    <a:pt x="1107" y="0"/>
                    <a:pt x="1662" y="0"/>
                  </a:cubicBezTo>
                  <a:cubicBezTo>
                    <a:pt x="8556" y="0"/>
                    <a:pt x="15037" y="3291"/>
                    <a:pt x="19104" y="8858"/>
                  </a:cubicBezTo>
                  <a:lnTo>
                    <a:pt x="1662" y="21600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4421188" y="2955925"/>
              <a:ext cx="193675" cy="252412"/>
            </a:xfrm>
            <a:custGeom>
              <a:avLst/>
              <a:gdLst>
                <a:gd name="T0" fmla="*/ 122 w 122"/>
                <a:gd name="T1" fmla="*/ 159 h 159"/>
                <a:gd name="T2" fmla="*/ 79 w 122"/>
                <a:gd name="T3" fmla="*/ 0 h 159"/>
                <a:gd name="T4" fmla="*/ 0 w 122"/>
                <a:gd name="T5" fmla="*/ 50 h 159"/>
                <a:gd name="T6" fmla="*/ 122 w 122"/>
                <a:gd name="T7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159">
                  <a:moveTo>
                    <a:pt x="122" y="159"/>
                  </a:moveTo>
                  <a:lnTo>
                    <a:pt x="79" y="0"/>
                  </a:lnTo>
                  <a:lnTo>
                    <a:pt x="0" y="50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4318001" y="29781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8" name="群組 57"/>
          <p:cNvGrpSpPr/>
          <p:nvPr/>
        </p:nvGrpSpPr>
        <p:grpSpPr>
          <a:xfrm>
            <a:off x="3371851" y="2835275"/>
            <a:ext cx="1703388" cy="1358900"/>
            <a:chOff x="3371851" y="2835275"/>
            <a:chExt cx="1703388" cy="1358900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305301" y="321945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產品研發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46" name="群組 45"/>
            <p:cNvGrpSpPr/>
            <p:nvPr/>
          </p:nvGrpSpPr>
          <p:grpSpPr>
            <a:xfrm>
              <a:off x="3371851" y="2835275"/>
              <a:ext cx="1233488" cy="1358900"/>
              <a:chOff x="3371851" y="2835275"/>
              <a:chExt cx="1233488" cy="1358900"/>
            </a:xfrm>
          </p:grpSpPr>
          <p:sp>
            <p:nvSpPr>
              <p:cNvPr id="18" name="Arc 16"/>
              <p:cNvSpPr>
                <a:spLocks/>
              </p:cNvSpPr>
              <p:nvPr/>
            </p:nvSpPr>
            <p:spPr bwMode="auto">
              <a:xfrm>
                <a:off x="3371851" y="2835275"/>
                <a:ext cx="1233488" cy="128905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19295 w 19295"/>
                  <a:gd name="T1" fmla="*/ 9709 h 20149"/>
                  <a:gd name="T2" fmla="*/ 7782 w 19295"/>
                  <a:gd name="T3" fmla="*/ 20149 h 20149"/>
                  <a:gd name="T4" fmla="*/ 0 w 19295"/>
                  <a:gd name="T5" fmla="*/ 0 h 20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295" h="20149" fill="none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</a:path>
                  <a:path w="19295" h="20149" stroke="0" extrusionOk="0">
                    <a:moveTo>
                      <a:pt x="19294" y="9708"/>
                    </a:moveTo>
                    <a:cubicBezTo>
                      <a:pt x="16885" y="14497"/>
                      <a:pt x="12782" y="18218"/>
                      <a:pt x="7782" y="2014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46038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3641726" y="4067175"/>
                <a:ext cx="239713" cy="127000"/>
              </a:xfrm>
              <a:custGeom>
                <a:avLst/>
                <a:gdLst>
                  <a:gd name="T0" fmla="*/ 0 w 151"/>
                  <a:gd name="T1" fmla="*/ 80 h 80"/>
                  <a:gd name="T2" fmla="*/ 151 w 151"/>
                  <a:gd name="T3" fmla="*/ 80 h 80"/>
                  <a:gd name="T4" fmla="*/ 130 w 151"/>
                  <a:gd name="T5" fmla="*/ 0 h 80"/>
                  <a:gd name="T6" fmla="*/ 0 w 151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80">
                    <a:moveTo>
                      <a:pt x="0" y="80"/>
                    </a:moveTo>
                    <a:lnTo>
                      <a:pt x="151" y="80"/>
                    </a:lnTo>
                    <a:lnTo>
                      <a:pt x="130" y="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F0000"/>
              </a:solidFill>
              <a:ln w="11113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3789363" y="3873500"/>
                <a:ext cx="195263" cy="263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zh-TW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+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52" name="群組 51"/>
          <p:cNvGrpSpPr/>
          <p:nvPr/>
        </p:nvGrpSpPr>
        <p:grpSpPr>
          <a:xfrm>
            <a:off x="2994026" y="1281113"/>
            <a:ext cx="2957512" cy="2919412"/>
            <a:chOff x="2994026" y="1281113"/>
            <a:chExt cx="2957512" cy="2919412"/>
          </a:xfrm>
        </p:grpSpPr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67363" y="1281113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競爭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Arc 22"/>
            <p:cNvSpPr>
              <a:spLocks/>
            </p:cNvSpPr>
            <p:nvPr/>
          </p:nvSpPr>
          <p:spPr bwMode="auto">
            <a:xfrm>
              <a:off x="2994026" y="1327150"/>
              <a:ext cx="2389188" cy="2873375"/>
            </a:xfrm>
            <a:custGeom>
              <a:avLst/>
              <a:gdLst>
                <a:gd name="G0" fmla="+- 15954 0 0"/>
                <a:gd name="G1" fmla="+- 21600 0 0"/>
                <a:gd name="G2" fmla="+- 21600 0 0"/>
                <a:gd name="T0" fmla="*/ 0 w 17971"/>
                <a:gd name="T1" fmla="*/ 7039 h 21600"/>
                <a:gd name="T2" fmla="*/ 17971 w 17971"/>
                <a:gd name="T3" fmla="*/ 94 h 21600"/>
                <a:gd name="T4" fmla="*/ 15954 w 179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71" h="21600" fill="none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</a:path>
                <a:path w="17971" h="21600" stroke="0" extrusionOk="0">
                  <a:moveTo>
                    <a:pt x="-1" y="7038"/>
                  </a:moveTo>
                  <a:cubicBezTo>
                    <a:pt x="4092" y="2554"/>
                    <a:pt x="9883" y="0"/>
                    <a:pt x="15954" y="0"/>
                  </a:cubicBezTo>
                  <a:cubicBezTo>
                    <a:pt x="16627" y="0"/>
                    <a:pt x="17300" y="31"/>
                    <a:pt x="17970" y="94"/>
                  </a:cubicBezTo>
                  <a:lnTo>
                    <a:pt x="15954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5372101" y="1293813"/>
              <a:ext cx="171450" cy="90487"/>
            </a:xfrm>
            <a:custGeom>
              <a:avLst/>
              <a:gdLst>
                <a:gd name="T0" fmla="*/ 108 w 108"/>
                <a:gd name="T1" fmla="*/ 43 h 57"/>
                <a:gd name="T2" fmla="*/ 7 w 108"/>
                <a:gd name="T3" fmla="*/ 0 h 57"/>
                <a:gd name="T4" fmla="*/ 0 w 108"/>
                <a:gd name="T5" fmla="*/ 57 h 57"/>
                <a:gd name="T6" fmla="*/ 108 w 108"/>
                <a:gd name="T7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57">
                  <a:moveTo>
                    <a:pt x="108" y="43"/>
                  </a:moveTo>
                  <a:lnTo>
                    <a:pt x="7" y="0"/>
                  </a:lnTo>
                  <a:lnTo>
                    <a:pt x="0" y="57"/>
                  </a:lnTo>
                  <a:lnTo>
                    <a:pt x="108" y="43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26063" y="138430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群組 52"/>
          <p:cNvGrpSpPr/>
          <p:nvPr/>
        </p:nvGrpSpPr>
        <p:grpSpPr>
          <a:xfrm>
            <a:off x="5424488" y="1443038"/>
            <a:ext cx="1806575" cy="3552825"/>
            <a:chOff x="5424488" y="1443038"/>
            <a:chExt cx="1806575" cy="3552825"/>
          </a:xfrm>
        </p:grpSpPr>
        <p:sp>
          <p:nvSpPr>
            <p:cNvPr id="27" name="Arc 25"/>
            <p:cNvSpPr>
              <a:spLocks/>
            </p:cNvSpPr>
            <p:nvPr/>
          </p:nvSpPr>
          <p:spPr bwMode="auto">
            <a:xfrm>
              <a:off x="5424488" y="1443038"/>
              <a:ext cx="1806575" cy="3246437"/>
            </a:xfrm>
            <a:custGeom>
              <a:avLst/>
              <a:gdLst>
                <a:gd name="G0" fmla="+- 0 0 0"/>
                <a:gd name="G1" fmla="+- 20642 0 0"/>
                <a:gd name="G2" fmla="+- 21600 0 0"/>
                <a:gd name="T0" fmla="*/ 6362 w 21600"/>
                <a:gd name="T1" fmla="*/ 0 h 38835"/>
                <a:gd name="T2" fmla="*/ 11644 w 21600"/>
                <a:gd name="T3" fmla="*/ 38835 h 38835"/>
                <a:gd name="T4" fmla="*/ 0 w 21600"/>
                <a:gd name="T5" fmla="*/ 20642 h 38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8835" fill="none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</a:path>
                <a:path w="21600" h="38835" stroke="0" extrusionOk="0">
                  <a:moveTo>
                    <a:pt x="6361" y="0"/>
                  </a:moveTo>
                  <a:cubicBezTo>
                    <a:pt x="15420" y="2791"/>
                    <a:pt x="21600" y="11163"/>
                    <a:pt x="21600" y="20642"/>
                  </a:cubicBezTo>
                  <a:cubicBezTo>
                    <a:pt x="21600" y="28007"/>
                    <a:pt x="17847" y="34864"/>
                    <a:pt x="11643" y="38834"/>
                  </a:cubicBezTo>
                  <a:lnTo>
                    <a:pt x="0" y="20642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6265863" y="4652963"/>
              <a:ext cx="160338" cy="125412"/>
            </a:xfrm>
            <a:custGeom>
              <a:avLst/>
              <a:gdLst>
                <a:gd name="T0" fmla="*/ 0 w 101"/>
                <a:gd name="T1" fmla="*/ 79 h 79"/>
                <a:gd name="T2" fmla="*/ 101 w 101"/>
                <a:gd name="T3" fmla="*/ 50 h 79"/>
                <a:gd name="T4" fmla="*/ 73 w 101"/>
                <a:gd name="T5" fmla="*/ 0 h 79"/>
                <a:gd name="T6" fmla="*/ 0 w 101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1" h="79">
                  <a:moveTo>
                    <a:pt x="0" y="79"/>
                  </a:moveTo>
                  <a:lnTo>
                    <a:pt x="101" y="50"/>
                  </a:lnTo>
                  <a:lnTo>
                    <a:pt x="73" y="0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438901" y="473233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2700338" y="2519363"/>
            <a:ext cx="1635126" cy="1812924"/>
            <a:chOff x="2700338" y="2519363"/>
            <a:chExt cx="1635126" cy="1812924"/>
          </a:xfrm>
        </p:grpSpPr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873376" y="2681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2700338" y="2519363"/>
              <a:ext cx="138113" cy="241300"/>
            </a:xfrm>
            <a:custGeom>
              <a:avLst/>
              <a:gdLst>
                <a:gd name="T0" fmla="*/ 87 w 87"/>
                <a:gd name="T1" fmla="*/ 0 h 152"/>
                <a:gd name="T2" fmla="*/ 0 w 87"/>
                <a:gd name="T3" fmla="*/ 130 h 152"/>
                <a:gd name="T4" fmla="*/ 87 w 87"/>
                <a:gd name="T5" fmla="*/ 152 h 152"/>
                <a:gd name="T6" fmla="*/ 87 w 8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7" h="152">
                  <a:moveTo>
                    <a:pt x="87" y="0"/>
                  </a:moveTo>
                  <a:lnTo>
                    <a:pt x="0" y="130"/>
                  </a:lnTo>
                  <a:lnTo>
                    <a:pt x="87" y="152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0000"/>
            </a:solidFill>
            <a:ln w="11113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884488" y="4102100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產品品質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Arc 19"/>
            <p:cNvSpPr>
              <a:spLocks/>
            </p:cNvSpPr>
            <p:nvPr/>
          </p:nvSpPr>
          <p:spPr bwMode="auto">
            <a:xfrm>
              <a:off x="2746376" y="2749550"/>
              <a:ext cx="1589088" cy="1336675"/>
            </a:xfrm>
            <a:custGeom>
              <a:avLst/>
              <a:gdLst>
                <a:gd name="G0" fmla="+- 21600 0 0"/>
                <a:gd name="G1" fmla="+- 3964 0 0"/>
                <a:gd name="G2" fmla="+- 21600 0 0"/>
                <a:gd name="T0" fmla="*/ 5352 w 21600"/>
                <a:gd name="T1" fmla="*/ 18196 h 18196"/>
                <a:gd name="T2" fmla="*/ 367 w 21600"/>
                <a:gd name="T3" fmla="*/ 0 h 18196"/>
                <a:gd name="T4" fmla="*/ 21600 w 21600"/>
                <a:gd name="T5" fmla="*/ 3964 h 18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8196" fill="none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</a:path>
                <a:path w="21600" h="18196" stroke="0" extrusionOk="0">
                  <a:moveTo>
                    <a:pt x="5351" y="18196"/>
                  </a:moveTo>
                  <a:cubicBezTo>
                    <a:pt x="1901" y="14257"/>
                    <a:pt x="0" y="9199"/>
                    <a:pt x="0" y="3964"/>
                  </a:cubicBezTo>
                  <a:cubicBezTo>
                    <a:pt x="0" y="2634"/>
                    <a:pt x="122" y="1307"/>
                    <a:pt x="366" y="-1"/>
                  </a:cubicBezTo>
                  <a:lnTo>
                    <a:pt x="21600" y="3964"/>
                  </a:lnTo>
                  <a:close/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2105026" y="2519363"/>
            <a:ext cx="3795713" cy="3521075"/>
            <a:chOff x="2105026" y="2519363"/>
            <a:chExt cx="3795713" cy="3521075"/>
          </a:xfrm>
        </p:grpSpPr>
        <p:sp>
          <p:nvSpPr>
            <p:cNvPr id="30" name="Arc 28"/>
            <p:cNvSpPr>
              <a:spLocks/>
            </p:cNvSpPr>
            <p:nvPr/>
          </p:nvSpPr>
          <p:spPr bwMode="auto">
            <a:xfrm>
              <a:off x="2105026" y="2630488"/>
              <a:ext cx="3795713" cy="3409950"/>
            </a:xfrm>
            <a:custGeom>
              <a:avLst/>
              <a:gdLst>
                <a:gd name="G0" fmla="+- 21600 0 0"/>
                <a:gd name="G1" fmla="+- 14597 0 0"/>
                <a:gd name="G2" fmla="+- 21600 0 0"/>
                <a:gd name="T0" fmla="*/ 40290 w 40290"/>
                <a:gd name="T1" fmla="*/ 25425 h 36197"/>
                <a:gd name="T2" fmla="*/ 5679 w 40290"/>
                <a:gd name="T3" fmla="*/ 0 h 36197"/>
                <a:gd name="T4" fmla="*/ 21600 w 40290"/>
                <a:gd name="T5" fmla="*/ 14597 h 3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90" h="36197" fill="none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</a:path>
                <a:path w="40290" h="36197" stroke="0" extrusionOk="0">
                  <a:moveTo>
                    <a:pt x="40289" y="25424"/>
                  </a:moveTo>
                  <a:cubicBezTo>
                    <a:pt x="36427" y="32092"/>
                    <a:pt x="29305" y="36197"/>
                    <a:pt x="21600" y="36197"/>
                  </a:cubicBezTo>
                  <a:cubicBezTo>
                    <a:pt x="9670" y="36197"/>
                    <a:pt x="0" y="26526"/>
                    <a:pt x="0" y="14597"/>
                  </a:cubicBezTo>
                  <a:cubicBezTo>
                    <a:pt x="0" y="9192"/>
                    <a:pt x="2026" y="3983"/>
                    <a:pt x="5678" y="-1"/>
                  </a:cubicBezTo>
                  <a:lnTo>
                    <a:pt x="21600" y="14597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2609851" y="2519363"/>
              <a:ext cx="149225" cy="138112"/>
            </a:xfrm>
            <a:custGeom>
              <a:avLst/>
              <a:gdLst>
                <a:gd name="T0" fmla="*/ 94 w 94"/>
                <a:gd name="T1" fmla="*/ 0 h 87"/>
                <a:gd name="T2" fmla="*/ 0 w 94"/>
                <a:gd name="T3" fmla="*/ 44 h 87"/>
                <a:gd name="T4" fmla="*/ 36 w 94"/>
                <a:gd name="T5" fmla="*/ 87 h 87"/>
                <a:gd name="T6" fmla="*/ 94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94" y="0"/>
                  </a:moveTo>
                  <a:lnTo>
                    <a:pt x="0" y="44"/>
                  </a:lnTo>
                  <a:lnTo>
                    <a:pt x="36" y="8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689226" y="26352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4705351" y="2462213"/>
            <a:ext cx="1681162" cy="1119187"/>
            <a:chOff x="4705351" y="2462213"/>
            <a:chExt cx="1681162" cy="11191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6002338" y="2497138"/>
              <a:ext cx="384175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成本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3" name="Arc 31"/>
            <p:cNvSpPr>
              <a:spLocks/>
            </p:cNvSpPr>
            <p:nvPr/>
          </p:nvSpPr>
          <p:spPr bwMode="auto">
            <a:xfrm>
              <a:off x="4705351" y="2508250"/>
              <a:ext cx="1112838" cy="1073150"/>
            </a:xfrm>
            <a:custGeom>
              <a:avLst/>
              <a:gdLst>
                <a:gd name="G0" fmla="+- 20248 0 0"/>
                <a:gd name="G1" fmla="+- 21600 0 0"/>
                <a:gd name="G2" fmla="+- 21600 0 0"/>
                <a:gd name="T0" fmla="*/ 0 w 22443"/>
                <a:gd name="T1" fmla="*/ 14077 h 21600"/>
                <a:gd name="T2" fmla="*/ 22443 w 22443"/>
                <a:gd name="T3" fmla="*/ 112 h 21600"/>
                <a:gd name="T4" fmla="*/ 20248 w 2244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443" h="21600" fill="none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</a:path>
                <a:path w="22443" h="21600" stroke="0" extrusionOk="0">
                  <a:moveTo>
                    <a:pt x="0" y="14077"/>
                  </a:moveTo>
                  <a:cubicBezTo>
                    <a:pt x="3144" y="5614"/>
                    <a:pt x="11220" y="0"/>
                    <a:pt x="20248" y="0"/>
                  </a:cubicBezTo>
                  <a:cubicBezTo>
                    <a:pt x="20981" y="0"/>
                    <a:pt x="21713" y="37"/>
                    <a:pt x="22443" y="111"/>
                  </a:cubicBezTo>
                  <a:lnTo>
                    <a:pt x="20248" y="2160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5807076" y="2462213"/>
              <a:ext cx="173038" cy="92075"/>
            </a:xfrm>
            <a:custGeom>
              <a:avLst/>
              <a:gdLst>
                <a:gd name="T0" fmla="*/ 109 w 109"/>
                <a:gd name="T1" fmla="*/ 51 h 58"/>
                <a:gd name="T2" fmla="*/ 8 w 109"/>
                <a:gd name="T3" fmla="*/ 0 h 58"/>
                <a:gd name="T4" fmla="*/ 0 w 109"/>
                <a:gd name="T5" fmla="*/ 58 h 58"/>
                <a:gd name="T6" fmla="*/ 109 w 109"/>
                <a:gd name="T7" fmla="*/ 5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58">
                  <a:moveTo>
                    <a:pt x="109" y="51"/>
                  </a:moveTo>
                  <a:lnTo>
                    <a:pt x="8" y="0"/>
                  </a:lnTo>
                  <a:lnTo>
                    <a:pt x="0" y="58"/>
                  </a:lnTo>
                  <a:lnTo>
                    <a:pt x="109" y="51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749926" y="2554288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0" name="群組 59"/>
          <p:cNvGrpSpPr/>
          <p:nvPr/>
        </p:nvGrpSpPr>
        <p:grpSpPr>
          <a:xfrm>
            <a:off x="5607051" y="2741613"/>
            <a:ext cx="1249362" cy="1223962"/>
            <a:chOff x="5607051" y="2741613"/>
            <a:chExt cx="1249362" cy="1223962"/>
          </a:xfrm>
        </p:grpSpPr>
        <p:grpSp>
          <p:nvGrpSpPr>
            <p:cNvPr id="55" name="群組 54"/>
            <p:cNvGrpSpPr/>
            <p:nvPr/>
          </p:nvGrpSpPr>
          <p:grpSpPr>
            <a:xfrm>
              <a:off x="5607051" y="2741613"/>
              <a:ext cx="1249362" cy="1223962"/>
              <a:chOff x="5607051" y="2741613"/>
              <a:chExt cx="1249362" cy="1223962"/>
            </a:xfrm>
          </p:grpSpPr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6472238" y="3735388"/>
                <a:ext cx="384175" cy="230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TW" altLang="en-US" sz="15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價格</a:t>
                </a:r>
                <a:endParaRPr kumimoji="0" lang="zh-TW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rc 34"/>
              <p:cNvSpPr>
                <a:spLocks/>
              </p:cNvSpPr>
              <p:nvPr/>
            </p:nvSpPr>
            <p:spPr bwMode="auto">
              <a:xfrm>
                <a:off x="5607051" y="2741613"/>
                <a:ext cx="1082675" cy="822325"/>
              </a:xfrm>
              <a:custGeom>
                <a:avLst/>
                <a:gdLst>
                  <a:gd name="G0" fmla="+- 0 0 0"/>
                  <a:gd name="G1" fmla="+- 15825 0 0"/>
                  <a:gd name="G2" fmla="+- 21600 0 0"/>
                  <a:gd name="T0" fmla="*/ 14701 w 21600"/>
                  <a:gd name="T1" fmla="*/ 0 h 16394"/>
                  <a:gd name="T2" fmla="*/ 21592 w 21600"/>
                  <a:gd name="T3" fmla="*/ 16394 h 16394"/>
                  <a:gd name="T4" fmla="*/ 0 w 21600"/>
                  <a:gd name="T5" fmla="*/ 15825 h 16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16394" fill="none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</a:path>
                  <a:path w="21600" h="16394" stroke="0" extrusionOk="0">
                    <a:moveTo>
                      <a:pt x="14701" y="-1"/>
                    </a:moveTo>
                    <a:cubicBezTo>
                      <a:pt x="19100" y="4086"/>
                      <a:pt x="21600" y="9820"/>
                      <a:pt x="21600" y="15825"/>
                    </a:cubicBezTo>
                    <a:cubicBezTo>
                      <a:pt x="21600" y="16014"/>
                      <a:pt x="21597" y="16204"/>
                      <a:pt x="21592" y="16394"/>
                    </a:cubicBezTo>
                    <a:lnTo>
                      <a:pt x="0" y="1582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6656388" y="3551238"/>
                <a:ext cx="79375" cy="173037"/>
              </a:xfrm>
              <a:custGeom>
                <a:avLst/>
                <a:gdLst>
                  <a:gd name="T0" fmla="*/ 14 w 50"/>
                  <a:gd name="T1" fmla="*/ 109 h 109"/>
                  <a:gd name="T2" fmla="*/ 50 w 50"/>
                  <a:gd name="T3" fmla="*/ 8 h 109"/>
                  <a:gd name="T4" fmla="*/ 0 w 50"/>
                  <a:gd name="T5" fmla="*/ 0 h 109"/>
                  <a:gd name="T6" fmla="*/ 14 w 50"/>
                  <a:gd name="T7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0" h="109">
                    <a:moveTo>
                      <a:pt x="14" y="109"/>
                    </a:moveTo>
                    <a:lnTo>
                      <a:pt x="50" y="8"/>
                    </a:lnTo>
                    <a:lnTo>
                      <a:pt x="0" y="0"/>
                    </a:lnTo>
                    <a:lnTo>
                      <a:pt x="14" y="10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TW" altLang="en-US"/>
              </a:p>
            </p:txBody>
          </p:sp>
        </p:grp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6496051" y="3448050"/>
              <a:ext cx="195263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+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6" name="群組 55"/>
          <p:cNvGrpSpPr/>
          <p:nvPr/>
        </p:nvGrpSpPr>
        <p:grpSpPr>
          <a:xfrm>
            <a:off x="5286376" y="3717925"/>
            <a:ext cx="1344613" cy="1060450"/>
            <a:chOff x="5286376" y="3717925"/>
            <a:chExt cx="1344613" cy="1060450"/>
          </a:xfrm>
        </p:grpSpPr>
        <p:sp>
          <p:nvSpPr>
            <p:cNvPr id="39" name="Arc 37"/>
            <p:cNvSpPr>
              <a:spLocks/>
            </p:cNvSpPr>
            <p:nvPr/>
          </p:nvSpPr>
          <p:spPr bwMode="auto">
            <a:xfrm>
              <a:off x="5286376" y="3717925"/>
              <a:ext cx="1344613" cy="939800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212 w 21212"/>
                <a:gd name="T1" fmla="*/ 4077 h 14819"/>
                <a:gd name="T2" fmla="*/ 15715 w 21212"/>
                <a:gd name="T3" fmla="*/ 14819 h 14819"/>
                <a:gd name="T4" fmla="*/ 0 w 21212"/>
                <a:gd name="T5" fmla="*/ 0 h 14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12" h="14819" fill="none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</a:path>
                <a:path w="21212" h="14819" stroke="0" extrusionOk="0">
                  <a:moveTo>
                    <a:pt x="21211" y="4076"/>
                  </a:moveTo>
                  <a:cubicBezTo>
                    <a:pt x="20437" y="8107"/>
                    <a:pt x="18530" y="11833"/>
                    <a:pt x="15714" y="14818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175376" y="4629150"/>
              <a:ext cx="136525" cy="149225"/>
            </a:xfrm>
            <a:custGeom>
              <a:avLst/>
              <a:gdLst>
                <a:gd name="T0" fmla="*/ 0 w 86"/>
                <a:gd name="T1" fmla="*/ 94 h 94"/>
                <a:gd name="T2" fmla="*/ 86 w 86"/>
                <a:gd name="T3" fmla="*/ 44 h 94"/>
                <a:gd name="T4" fmla="*/ 50 w 86"/>
                <a:gd name="T5" fmla="*/ 0 h 94"/>
                <a:gd name="T6" fmla="*/ 0 w 86"/>
                <a:gd name="T7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94">
                  <a:moveTo>
                    <a:pt x="0" y="94"/>
                  </a:moveTo>
                  <a:lnTo>
                    <a:pt x="86" y="44"/>
                  </a:lnTo>
                  <a:lnTo>
                    <a:pt x="50" y="0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6151563" y="44465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57" name="群組 56"/>
          <p:cNvGrpSpPr/>
          <p:nvPr/>
        </p:nvGrpSpPr>
        <p:grpSpPr>
          <a:xfrm>
            <a:off x="6059488" y="3902075"/>
            <a:ext cx="2168526" cy="1576387"/>
            <a:chOff x="6059488" y="3902075"/>
            <a:chExt cx="2168526" cy="15763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7458076" y="5237163"/>
              <a:ext cx="769938" cy="23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環境變遷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2" name="Arc 40"/>
            <p:cNvSpPr>
              <a:spLocks/>
            </p:cNvSpPr>
            <p:nvPr/>
          </p:nvSpPr>
          <p:spPr bwMode="auto">
            <a:xfrm>
              <a:off x="6200776" y="3902075"/>
              <a:ext cx="1233488" cy="1576387"/>
            </a:xfrm>
            <a:custGeom>
              <a:avLst/>
              <a:gdLst>
                <a:gd name="G0" fmla="+- 13549 0 0"/>
                <a:gd name="G1" fmla="+- 0 0 0"/>
                <a:gd name="G2" fmla="+- 21600 0 0"/>
                <a:gd name="T0" fmla="*/ 16903 w 16903"/>
                <a:gd name="T1" fmla="*/ 21338 h 21600"/>
                <a:gd name="T2" fmla="*/ 0 w 16903"/>
                <a:gd name="T3" fmla="*/ 16822 h 21600"/>
                <a:gd name="T4" fmla="*/ 13549 w 16903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903" h="21600" fill="none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</a:path>
                <a:path w="16903" h="21600" stroke="0" extrusionOk="0">
                  <a:moveTo>
                    <a:pt x="16903" y="21338"/>
                  </a:moveTo>
                  <a:cubicBezTo>
                    <a:pt x="15793" y="21512"/>
                    <a:pt x="14672" y="21600"/>
                    <a:pt x="13549" y="21600"/>
                  </a:cubicBezTo>
                  <a:cubicBezTo>
                    <a:pt x="8619" y="21600"/>
                    <a:pt x="3838" y="19914"/>
                    <a:pt x="-1" y="16822"/>
                  </a:cubicBezTo>
                  <a:lnTo>
                    <a:pt x="13549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6083301" y="5030788"/>
              <a:ext cx="149225" cy="138112"/>
            </a:xfrm>
            <a:custGeom>
              <a:avLst/>
              <a:gdLst>
                <a:gd name="T0" fmla="*/ 0 w 94"/>
                <a:gd name="T1" fmla="*/ 0 h 87"/>
                <a:gd name="T2" fmla="*/ 50 w 94"/>
                <a:gd name="T3" fmla="*/ 87 h 87"/>
                <a:gd name="T4" fmla="*/ 94 w 94"/>
                <a:gd name="T5" fmla="*/ 43 h 87"/>
                <a:gd name="T6" fmla="*/ 0 w 9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87">
                  <a:moveTo>
                    <a:pt x="0" y="0"/>
                  </a:moveTo>
                  <a:lnTo>
                    <a:pt x="50" y="87"/>
                  </a:lnTo>
                  <a:lnTo>
                    <a:pt x="9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TW" alt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6059488" y="5145088"/>
              <a:ext cx="149225" cy="263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TW" altLang="zh-TW" sz="15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zh-TW" altLang="zh-TW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pic>
        <p:nvPicPr>
          <p:cNvPr id="1067" name="Picture 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105150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010025"/>
            <a:ext cx="3667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1728788"/>
            <a:ext cx="3683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499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200" dirty="0"/>
              <a:t>白蘭氏雞</a:t>
            </a:r>
            <a:r>
              <a:rPr lang="zh-TW" altLang="en-US" sz="3200" dirty="0" smtClean="0"/>
              <a:t>精</a:t>
            </a:r>
            <a:r>
              <a:rPr lang="zh-TW" altLang="en-US" sz="3200" dirty="0"/>
              <a:t>陷</a:t>
            </a:r>
            <a:r>
              <a:rPr lang="zh-TW" altLang="en-US" sz="3200" dirty="0" smtClean="0"/>
              <a:t>在自以為是的增強環路裏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r>
              <a:rPr lang="zh-TW" altLang="en-US" sz="3200" dirty="0" smtClean="0"/>
              <a:t>卻未看見兩個抑制環路早已來到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43013"/>
            <a:ext cx="6673924" cy="510555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140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1143000"/>
          </a:xfrm>
        </p:spPr>
        <p:txBody>
          <a:bodyPr/>
          <a:lstStyle/>
          <a:p>
            <a:r>
              <a:rPr lang="zh-TW" altLang="en-US" sz="3600" b="0" dirty="0" smtClean="0">
                <a:effectLst/>
              </a:rPr>
              <a:t>為什麼孩子</a:t>
            </a:r>
            <a:r>
              <a:rPr lang="zh-TW" altLang="en-US" sz="3600" b="0" dirty="0">
                <a:effectLst/>
              </a:rPr>
              <a:t>的成績總是無法達到</a:t>
            </a:r>
            <a:r>
              <a:rPr lang="zh-TW" altLang="en-US" sz="3600" b="0" dirty="0" smtClean="0">
                <a:effectLst/>
              </a:rPr>
              <a:t>理想？</a:t>
            </a:r>
            <a:endParaRPr lang="zh-TW" altLang="en-US" sz="36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7642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6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8DC3B-5332-4823-93E4-EE0F3370D79F}" type="slidenum">
              <a:rPr lang="en-US" altLang="zh-TW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1069058" name="Arc 2"/>
          <p:cNvSpPr>
            <a:spLocks/>
          </p:cNvSpPr>
          <p:nvPr/>
        </p:nvSpPr>
        <p:spPr bwMode="auto">
          <a:xfrm flipV="1">
            <a:off x="2895600" y="3387725"/>
            <a:ext cx="2163763" cy="2116138"/>
          </a:xfrm>
          <a:custGeom>
            <a:avLst/>
            <a:gdLst>
              <a:gd name="T0" fmla="*/ 2147483647 w 20779"/>
              <a:gd name="T1" fmla="*/ 0 h 21580"/>
              <a:gd name="T2" fmla="*/ 2147483647 w 20779"/>
              <a:gd name="T3" fmla="*/ 2147483647 h 21580"/>
              <a:gd name="T4" fmla="*/ 0 w 20779"/>
              <a:gd name="T5" fmla="*/ 2147483647 h 21580"/>
              <a:gd name="T6" fmla="*/ 0 60000 65536"/>
              <a:gd name="T7" fmla="*/ 0 60000 65536"/>
              <a:gd name="T8" fmla="*/ 0 60000 65536"/>
              <a:gd name="T9" fmla="*/ 0 w 20779"/>
              <a:gd name="T10" fmla="*/ 0 h 21580"/>
              <a:gd name="T11" fmla="*/ 20779 w 20779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9" h="21580" fill="none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</a:path>
              <a:path w="20779" h="21580" stroke="0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59" name="Text Box 3"/>
          <p:cNvSpPr txBox="1">
            <a:spLocks noChangeArrowheads="1"/>
          </p:cNvSpPr>
          <p:nvPr/>
        </p:nvSpPr>
        <p:spPr bwMode="auto">
          <a:xfrm>
            <a:off x="4648200" y="3275013"/>
            <a:ext cx="99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健康</a:t>
            </a:r>
          </a:p>
        </p:txBody>
      </p:sp>
      <p:sp>
        <p:nvSpPr>
          <p:cNvPr id="1069060" name="Arc 4"/>
          <p:cNvSpPr>
            <a:spLocks/>
          </p:cNvSpPr>
          <p:nvPr/>
        </p:nvSpPr>
        <p:spPr bwMode="auto">
          <a:xfrm flipV="1">
            <a:off x="2971800" y="1828800"/>
            <a:ext cx="2133600" cy="1601788"/>
          </a:xfrm>
          <a:custGeom>
            <a:avLst/>
            <a:gdLst>
              <a:gd name="T0" fmla="*/ 2147483647 w 29321"/>
              <a:gd name="T1" fmla="*/ 2147483647 h 21600"/>
              <a:gd name="T2" fmla="*/ 0 w 29321"/>
              <a:gd name="T3" fmla="*/ 2147483647 h 21600"/>
              <a:gd name="T4" fmla="*/ 2147483647 w 29321"/>
              <a:gd name="T5" fmla="*/ 0 h 21600"/>
              <a:gd name="T6" fmla="*/ 0 60000 65536"/>
              <a:gd name="T7" fmla="*/ 0 60000 65536"/>
              <a:gd name="T8" fmla="*/ 0 60000 65536"/>
              <a:gd name="T9" fmla="*/ 0 w 29321"/>
              <a:gd name="T10" fmla="*/ 0 h 21600"/>
              <a:gd name="T11" fmla="*/ 29321 w 293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21" h="21600" fill="none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</a:path>
              <a:path w="29321" h="21600" stroke="0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  <a:lnTo>
                  <a:pt x="8042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61" name="Text Box 5"/>
          <p:cNvSpPr txBox="1">
            <a:spLocks noChangeArrowheads="1"/>
          </p:cNvSpPr>
          <p:nvPr/>
        </p:nvSpPr>
        <p:spPr bwMode="auto">
          <a:xfrm>
            <a:off x="5181600" y="2667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反</a:t>
            </a:r>
          </a:p>
        </p:txBody>
      </p:sp>
      <p:sp>
        <p:nvSpPr>
          <p:cNvPr id="1069062" name="Arc 6"/>
          <p:cNvSpPr>
            <a:spLocks/>
          </p:cNvSpPr>
          <p:nvPr/>
        </p:nvSpPr>
        <p:spPr bwMode="auto">
          <a:xfrm flipV="1">
            <a:off x="2192338" y="2133600"/>
            <a:ext cx="1693862" cy="1497013"/>
          </a:xfrm>
          <a:custGeom>
            <a:avLst/>
            <a:gdLst>
              <a:gd name="T0" fmla="*/ 2147483647 w 21600"/>
              <a:gd name="T1" fmla="*/ 0 h 39180"/>
              <a:gd name="T2" fmla="*/ 2147483647 w 21600"/>
              <a:gd name="T3" fmla="*/ 2147483647 h 39180"/>
              <a:gd name="T4" fmla="*/ 0 w 21600"/>
              <a:gd name="T5" fmla="*/ 2147483647 h 39180"/>
              <a:gd name="T6" fmla="*/ 0 60000 65536"/>
              <a:gd name="T7" fmla="*/ 0 60000 65536"/>
              <a:gd name="T8" fmla="*/ 0 60000 65536"/>
              <a:gd name="T9" fmla="*/ 0 w 21600"/>
              <a:gd name="T10" fmla="*/ 0 h 39180"/>
              <a:gd name="T11" fmla="*/ 21600 w 21600"/>
              <a:gd name="T12" fmla="*/ 39180 h 39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180" fill="none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</a:path>
              <a:path w="21600" h="39180" stroke="0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  <a:lnTo>
                  <a:pt x="0" y="20371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63" name="Arc 7"/>
          <p:cNvSpPr>
            <a:spLocks/>
          </p:cNvSpPr>
          <p:nvPr/>
        </p:nvSpPr>
        <p:spPr bwMode="auto">
          <a:xfrm rot="10800000" flipV="1">
            <a:off x="523875" y="1981200"/>
            <a:ext cx="1658938" cy="1671638"/>
          </a:xfrm>
          <a:custGeom>
            <a:avLst/>
            <a:gdLst>
              <a:gd name="T0" fmla="*/ 2147483647 w 21600"/>
              <a:gd name="T1" fmla="*/ 0 h 39750"/>
              <a:gd name="T2" fmla="*/ 2147483647 w 21600"/>
              <a:gd name="T3" fmla="*/ 2147483647 h 39750"/>
              <a:gd name="T4" fmla="*/ 0 w 21600"/>
              <a:gd name="T5" fmla="*/ 2147483647 h 39750"/>
              <a:gd name="T6" fmla="*/ 0 60000 65536"/>
              <a:gd name="T7" fmla="*/ 0 60000 65536"/>
              <a:gd name="T8" fmla="*/ 0 60000 65536"/>
              <a:gd name="T9" fmla="*/ 0 w 21600"/>
              <a:gd name="T10" fmla="*/ 0 h 39750"/>
              <a:gd name="T11" fmla="*/ 21600 w 21600"/>
              <a:gd name="T12" fmla="*/ 39750 h 39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750" fill="none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</a:path>
              <a:path w="21600" h="39750" stroke="0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  <a:lnTo>
                  <a:pt x="0" y="2002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64" name="Text Box 8"/>
          <p:cNvSpPr txBox="1">
            <a:spLocks noChangeArrowheads="1"/>
          </p:cNvSpPr>
          <p:nvPr/>
        </p:nvSpPr>
        <p:spPr bwMode="auto">
          <a:xfrm>
            <a:off x="990600" y="30480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反</a:t>
            </a:r>
          </a:p>
        </p:txBody>
      </p:sp>
      <p:sp>
        <p:nvSpPr>
          <p:cNvPr id="1069065" name="Text Box 9"/>
          <p:cNvSpPr txBox="1">
            <a:spLocks noChangeArrowheads="1"/>
          </p:cNvSpPr>
          <p:nvPr/>
        </p:nvSpPr>
        <p:spPr bwMode="auto">
          <a:xfrm>
            <a:off x="2935288" y="223837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同</a:t>
            </a:r>
          </a:p>
        </p:txBody>
      </p:sp>
      <p:sp>
        <p:nvSpPr>
          <p:cNvPr id="1069066" name="Text Box 10"/>
          <p:cNvSpPr txBox="1">
            <a:spLocks noChangeArrowheads="1"/>
          </p:cNvSpPr>
          <p:nvPr/>
        </p:nvSpPr>
        <p:spPr bwMode="auto">
          <a:xfrm>
            <a:off x="1828800" y="34274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D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壓力</a:t>
            </a:r>
          </a:p>
        </p:txBody>
      </p:sp>
      <p:sp>
        <p:nvSpPr>
          <p:cNvPr id="1069067" name="Text Box 11"/>
          <p:cNvSpPr txBox="1">
            <a:spLocks noChangeArrowheads="1"/>
          </p:cNvSpPr>
          <p:nvPr/>
        </p:nvSpPr>
        <p:spPr bwMode="auto">
          <a:xfrm>
            <a:off x="1828800" y="1674813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TW" sz="2400" b="1" dirty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400" b="1" dirty="0">
                <a:latin typeface="Times New Roman" pitchFamily="18" charset="0"/>
                <a:ea typeface="標楷體" pitchFamily="65" charset="-120"/>
              </a:rPr>
              <a:t>喝酒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0200" y="2590800"/>
            <a:ext cx="1066800" cy="533400"/>
            <a:chOff x="2795" y="2304"/>
            <a:chExt cx="672" cy="336"/>
          </a:xfrm>
        </p:grpSpPr>
        <p:sp>
          <p:nvSpPr>
            <p:cNvPr id="545840" name="Line 1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1" name="Line 1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2" name="Line 1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3" name="Line 1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4" name="AutoShape 1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5" name="Rectangle 1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46" name="Rectangle 1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1069076" name="Arc 20"/>
          <p:cNvSpPr>
            <a:spLocks/>
          </p:cNvSpPr>
          <p:nvPr/>
        </p:nvSpPr>
        <p:spPr bwMode="auto">
          <a:xfrm flipV="1">
            <a:off x="2125663" y="4359275"/>
            <a:ext cx="1693862" cy="954088"/>
          </a:xfrm>
          <a:custGeom>
            <a:avLst/>
            <a:gdLst>
              <a:gd name="T0" fmla="*/ 2147483647 w 21600"/>
              <a:gd name="T1" fmla="*/ 0 h 24976"/>
              <a:gd name="T2" fmla="*/ 2147483647 w 21600"/>
              <a:gd name="T3" fmla="*/ 2147483647 h 24976"/>
              <a:gd name="T4" fmla="*/ 0 w 21600"/>
              <a:gd name="T5" fmla="*/ 2147483647 h 24976"/>
              <a:gd name="T6" fmla="*/ 0 60000 65536"/>
              <a:gd name="T7" fmla="*/ 0 60000 65536"/>
              <a:gd name="T8" fmla="*/ 0 60000 65536"/>
              <a:gd name="T9" fmla="*/ 0 w 21600"/>
              <a:gd name="T10" fmla="*/ 0 h 24976"/>
              <a:gd name="T11" fmla="*/ 21600 w 21600"/>
              <a:gd name="T12" fmla="*/ 24976 h 24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976" fill="none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</a:path>
              <a:path w="21600" h="24976" stroke="0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  <a:lnTo>
                  <a:pt x="0" y="1854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77" name="Arc 21"/>
          <p:cNvSpPr>
            <a:spLocks/>
          </p:cNvSpPr>
          <p:nvPr/>
        </p:nvSpPr>
        <p:spPr bwMode="auto">
          <a:xfrm rot="10800000" flipV="1">
            <a:off x="457200" y="3770313"/>
            <a:ext cx="1658938" cy="1590675"/>
          </a:xfrm>
          <a:custGeom>
            <a:avLst/>
            <a:gdLst>
              <a:gd name="T0" fmla="*/ 2147483647 w 21600"/>
              <a:gd name="T1" fmla="*/ 0 h 37766"/>
              <a:gd name="T2" fmla="*/ 2147483647 w 21600"/>
              <a:gd name="T3" fmla="*/ 2147483647 h 37766"/>
              <a:gd name="T4" fmla="*/ 0 w 21600"/>
              <a:gd name="T5" fmla="*/ 2147483647 h 37766"/>
              <a:gd name="T6" fmla="*/ 0 60000 65536"/>
              <a:gd name="T7" fmla="*/ 0 60000 65536"/>
              <a:gd name="T8" fmla="*/ 0 60000 65536"/>
              <a:gd name="T9" fmla="*/ 0 w 21600"/>
              <a:gd name="T10" fmla="*/ 0 h 37766"/>
              <a:gd name="T11" fmla="*/ 21600 w 21600"/>
              <a:gd name="T12" fmla="*/ 37766 h 37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66" fill="none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</a:path>
              <a:path w="21600" h="37766" stroke="0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  <a:lnTo>
                  <a:pt x="0" y="19146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69078" name="Text Box 22"/>
          <p:cNvSpPr txBox="1">
            <a:spLocks noChangeArrowheads="1"/>
          </p:cNvSpPr>
          <p:nvPr/>
        </p:nvSpPr>
        <p:spPr bwMode="auto">
          <a:xfrm>
            <a:off x="9144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反</a:t>
            </a:r>
          </a:p>
        </p:txBody>
      </p:sp>
      <p:sp>
        <p:nvSpPr>
          <p:cNvPr id="1069079" name="Text Box 23"/>
          <p:cNvSpPr txBox="1">
            <a:spLocks noChangeArrowheads="1"/>
          </p:cNvSpPr>
          <p:nvPr/>
        </p:nvSpPr>
        <p:spPr bwMode="auto">
          <a:xfrm>
            <a:off x="2590800" y="48768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同</a:t>
            </a:r>
          </a:p>
        </p:txBody>
      </p:sp>
      <p:sp>
        <p:nvSpPr>
          <p:cNvPr id="1069080" name="Text Box 24"/>
          <p:cNvSpPr txBox="1">
            <a:spLocks noChangeArrowheads="1"/>
          </p:cNvSpPr>
          <p:nvPr/>
        </p:nvSpPr>
        <p:spPr bwMode="auto">
          <a:xfrm>
            <a:off x="838200" y="5256213"/>
            <a:ext cx="2317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zh-TW" sz="2400" b="1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工作量減少</a:t>
            </a:r>
          </a:p>
          <a:p>
            <a:pPr algn="ctr"/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或工作效率提昇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133600" y="3733800"/>
            <a:ext cx="1828800" cy="990600"/>
            <a:chOff x="2496" y="2208"/>
            <a:chExt cx="1152" cy="624"/>
          </a:xfrm>
        </p:grpSpPr>
        <p:sp>
          <p:nvSpPr>
            <p:cNvPr id="545835" name="Arc 26"/>
            <p:cNvSpPr>
              <a:spLocks/>
            </p:cNvSpPr>
            <p:nvPr/>
          </p:nvSpPr>
          <p:spPr bwMode="auto">
            <a:xfrm flipV="1">
              <a:off x="2496" y="2280"/>
              <a:ext cx="757" cy="448"/>
            </a:xfrm>
            <a:custGeom>
              <a:avLst/>
              <a:gdLst>
                <a:gd name="T0" fmla="*/ 0 w 15340"/>
                <a:gd name="T1" fmla="*/ 0 h 18594"/>
                <a:gd name="T2" fmla="*/ 0 w 15340"/>
                <a:gd name="T3" fmla="*/ 0 h 18594"/>
                <a:gd name="T4" fmla="*/ 0 w 15340"/>
                <a:gd name="T5" fmla="*/ 0 h 18594"/>
                <a:gd name="T6" fmla="*/ 0 60000 65536"/>
                <a:gd name="T7" fmla="*/ 0 60000 65536"/>
                <a:gd name="T8" fmla="*/ 0 60000 65536"/>
                <a:gd name="T9" fmla="*/ 0 w 15340"/>
                <a:gd name="T10" fmla="*/ 0 h 18594"/>
                <a:gd name="T11" fmla="*/ 15340 w 15340"/>
                <a:gd name="T12" fmla="*/ 18594 h 18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40" h="18594" fill="none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</a:path>
                <a:path w="15340" h="18594" stroke="0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072" y="2208"/>
              <a:ext cx="576" cy="624"/>
              <a:chOff x="3072" y="2208"/>
              <a:chExt cx="576" cy="624"/>
            </a:xfrm>
          </p:grpSpPr>
          <p:sp>
            <p:nvSpPr>
              <p:cNvPr id="545837" name="Line 28"/>
              <p:cNvSpPr>
                <a:spLocks noChangeShapeType="1"/>
              </p:cNvSpPr>
              <p:nvPr/>
            </p:nvSpPr>
            <p:spPr bwMode="auto">
              <a:xfrm flipH="1">
                <a:off x="3072" y="2208"/>
                <a:ext cx="336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5838" name="Line 29"/>
              <p:cNvSpPr>
                <a:spLocks noChangeShapeType="1"/>
              </p:cNvSpPr>
              <p:nvPr/>
            </p:nvSpPr>
            <p:spPr bwMode="auto">
              <a:xfrm flipH="1">
                <a:off x="3264" y="2448"/>
                <a:ext cx="384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45839" name="Text Box 30"/>
              <p:cNvSpPr txBox="1">
                <a:spLocks noChangeArrowheads="1"/>
              </p:cNvSpPr>
              <p:nvPr/>
            </p:nvSpPr>
            <p:spPr bwMode="auto">
              <a:xfrm rot="-2820000">
                <a:off x="3110" y="2362"/>
                <a:ext cx="50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zh-TW" altLang="en-US" sz="2400" b="1">
                    <a:latin typeface="Times New Roman" pitchFamily="18" charset="0"/>
                    <a:ea typeface="標楷體" pitchFamily="65" charset="-120"/>
                  </a:rPr>
                  <a:t>滯延</a:t>
                </a:r>
              </a:p>
            </p:txBody>
          </p:sp>
        </p:grpSp>
      </p:grpSp>
      <p:sp>
        <p:nvSpPr>
          <p:cNvPr id="1069087" name="Text Box 31"/>
          <p:cNvSpPr txBox="1">
            <a:spLocks noChangeArrowheads="1"/>
          </p:cNvSpPr>
          <p:nvPr/>
        </p:nvSpPr>
        <p:spPr bwMode="auto">
          <a:xfrm>
            <a:off x="3276600" y="54864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400" b="1">
                <a:latin typeface="Times New Roman" pitchFamily="18" charset="0"/>
                <a:ea typeface="標楷體" pitchFamily="65" charset="-120"/>
              </a:rPr>
              <a:t>同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1600200" y="4343400"/>
            <a:ext cx="1066800" cy="533400"/>
            <a:chOff x="2795" y="2304"/>
            <a:chExt cx="672" cy="336"/>
          </a:xfrm>
        </p:grpSpPr>
        <p:sp>
          <p:nvSpPr>
            <p:cNvPr id="545828" name="Line 33"/>
            <p:cNvSpPr>
              <a:spLocks noChangeShapeType="1"/>
            </p:cNvSpPr>
            <p:nvPr/>
          </p:nvSpPr>
          <p:spPr bwMode="auto">
            <a:xfrm>
              <a:off x="2795" y="240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29" name="Line 34"/>
            <p:cNvSpPr>
              <a:spLocks noChangeShapeType="1"/>
            </p:cNvSpPr>
            <p:nvPr/>
          </p:nvSpPr>
          <p:spPr bwMode="auto">
            <a:xfrm>
              <a:off x="2795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30" name="Line 35"/>
            <p:cNvSpPr>
              <a:spLocks noChangeShapeType="1"/>
            </p:cNvSpPr>
            <p:nvPr/>
          </p:nvSpPr>
          <p:spPr bwMode="auto">
            <a:xfrm>
              <a:off x="2795" y="2448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31" name="Line 36"/>
            <p:cNvSpPr>
              <a:spLocks noChangeShapeType="1"/>
            </p:cNvSpPr>
            <p:nvPr/>
          </p:nvSpPr>
          <p:spPr bwMode="auto">
            <a:xfrm>
              <a:off x="3467" y="240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32" name="AutoShape 37"/>
            <p:cNvSpPr>
              <a:spLocks noChangeArrowheads="1"/>
            </p:cNvSpPr>
            <p:nvPr/>
          </p:nvSpPr>
          <p:spPr bwMode="auto">
            <a:xfrm>
              <a:off x="3035" y="2448"/>
              <a:ext cx="192" cy="192"/>
            </a:xfrm>
            <a:prstGeom prst="flowChartExtra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33" name="Rectangle 38"/>
            <p:cNvSpPr>
              <a:spLocks noChangeArrowheads="1"/>
            </p:cNvSpPr>
            <p:nvPr/>
          </p:nvSpPr>
          <p:spPr bwMode="auto">
            <a:xfrm>
              <a:off x="284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34" name="Rectangle 39"/>
            <p:cNvSpPr>
              <a:spLocks noChangeArrowheads="1"/>
            </p:cNvSpPr>
            <p:nvPr/>
          </p:nvSpPr>
          <p:spPr bwMode="auto">
            <a:xfrm>
              <a:off x="3323" y="2304"/>
              <a:ext cx="96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45814" name="Rectangle 40"/>
          <p:cNvSpPr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TW" altLang="en-US" sz="4000" b="1">
                <a:solidFill>
                  <a:schemeClr val="tx2"/>
                </a:solidFill>
                <a:latin typeface="Times New Roman" pitchFamily="18" charset="0"/>
                <a:ea typeface="標楷體" pitchFamily="65" charset="-120"/>
              </a:rPr>
              <a:t>美國酗酒勒戒協會的省思</a:t>
            </a:r>
            <a:endParaRPr lang="zh-TW" altLang="zh-TW" sz="4000" b="1">
              <a:solidFill>
                <a:schemeClr val="tx2"/>
              </a:solidFill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5414963" y="3962400"/>
            <a:ext cx="3729037" cy="2225675"/>
            <a:chOff x="3308" y="2736"/>
            <a:chExt cx="2349" cy="1402"/>
          </a:xfrm>
        </p:grpSpPr>
        <p:sp>
          <p:nvSpPr>
            <p:cNvPr id="545817" name="Freeform 45"/>
            <p:cNvSpPr>
              <a:spLocks/>
            </p:cNvSpPr>
            <p:nvPr/>
          </p:nvSpPr>
          <p:spPr bwMode="auto">
            <a:xfrm>
              <a:off x="3888" y="2736"/>
              <a:ext cx="672" cy="432"/>
            </a:xfrm>
            <a:custGeom>
              <a:avLst/>
              <a:gdLst>
                <a:gd name="T0" fmla="*/ 0 w 2112"/>
                <a:gd name="T1" fmla="*/ 8 h 672"/>
                <a:gd name="T2" fmla="*/ 0 w 2112"/>
                <a:gd name="T3" fmla="*/ 6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18" name="Line 46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0" cy="11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19" name="Line 47"/>
            <p:cNvSpPr>
              <a:spLocks noChangeShapeType="1"/>
            </p:cNvSpPr>
            <p:nvPr/>
          </p:nvSpPr>
          <p:spPr bwMode="auto">
            <a:xfrm>
              <a:off x="3888" y="3840"/>
              <a:ext cx="176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20" name="Freeform 48"/>
            <p:cNvSpPr>
              <a:spLocks/>
            </p:cNvSpPr>
            <p:nvPr/>
          </p:nvSpPr>
          <p:spPr bwMode="auto">
            <a:xfrm flipV="1">
              <a:off x="3888" y="3408"/>
              <a:ext cx="816" cy="288"/>
            </a:xfrm>
            <a:custGeom>
              <a:avLst/>
              <a:gdLst>
                <a:gd name="T0" fmla="*/ 0 w 2112"/>
                <a:gd name="T1" fmla="*/ 0 h 672"/>
                <a:gd name="T2" fmla="*/ 0 w 2112"/>
                <a:gd name="T3" fmla="*/ 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21" name="Text Box 49"/>
            <p:cNvSpPr txBox="1">
              <a:spLocks noChangeArrowheads="1"/>
            </p:cNvSpPr>
            <p:nvPr/>
          </p:nvSpPr>
          <p:spPr bwMode="auto">
            <a:xfrm>
              <a:off x="5088" y="3888"/>
              <a:ext cx="47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時間</a:t>
              </a:r>
            </a:p>
          </p:txBody>
        </p:sp>
        <p:sp>
          <p:nvSpPr>
            <p:cNvPr id="545822" name="Text Box 50"/>
            <p:cNvSpPr txBox="1">
              <a:spLocks noChangeArrowheads="1"/>
            </p:cNvSpPr>
            <p:nvPr/>
          </p:nvSpPr>
          <p:spPr bwMode="auto">
            <a:xfrm>
              <a:off x="4608" y="2736"/>
              <a:ext cx="922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加速成長</a:t>
              </a:r>
            </a:p>
          </p:txBody>
        </p:sp>
        <p:sp>
          <p:nvSpPr>
            <p:cNvPr id="545823" name="Text Box 51"/>
            <p:cNvSpPr txBox="1">
              <a:spLocks noChangeArrowheads="1"/>
            </p:cNvSpPr>
            <p:nvPr/>
          </p:nvSpPr>
          <p:spPr bwMode="auto">
            <a:xfrm>
              <a:off x="4704" y="3600"/>
              <a:ext cx="816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762000">
                <a:spcBef>
                  <a:spcPct val="50000"/>
                </a:spcBef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加速衰退</a:t>
              </a:r>
            </a:p>
          </p:txBody>
        </p:sp>
        <p:sp>
          <p:nvSpPr>
            <p:cNvPr id="545824" name="Text Box 52"/>
            <p:cNvSpPr txBox="1">
              <a:spLocks noChangeArrowheads="1"/>
            </p:cNvSpPr>
            <p:nvPr/>
          </p:nvSpPr>
          <p:spPr bwMode="auto">
            <a:xfrm>
              <a:off x="3312" y="2976"/>
              <a:ext cx="5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喝酒</a:t>
              </a:r>
            </a:p>
            <a:p>
              <a:pPr algn="ctr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D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壓力</a:t>
              </a:r>
            </a:p>
          </p:txBody>
        </p:sp>
        <p:sp>
          <p:nvSpPr>
            <p:cNvPr id="545825" name="Text Box 53"/>
            <p:cNvSpPr txBox="1">
              <a:spLocks noChangeArrowheads="1"/>
            </p:cNvSpPr>
            <p:nvPr/>
          </p:nvSpPr>
          <p:spPr bwMode="auto">
            <a:xfrm>
              <a:off x="3308" y="3360"/>
              <a:ext cx="508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健康</a:t>
              </a:r>
            </a:p>
            <a:p>
              <a:pPr algn="ctr"/>
              <a:endParaRPr lang="zh-TW" altLang="en-US" b="1">
                <a:latin typeface="Times New Roman" pitchFamily="18" charset="0"/>
                <a:ea typeface="標楷體" pitchFamily="65" charset="-120"/>
              </a:endParaRPr>
            </a:p>
            <a:p>
              <a:pPr algn="ctr"/>
              <a:r>
                <a:rPr lang="en-US" altLang="zh-TW" b="1">
                  <a:latin typeface="Times New Roman" pitchFamily="18" charset="0"/>
                  <a:ea typeface="標楷體" pitchFamily="65" charset="-120"/>
                </a:rPr>
                <a:t>C</a:t>
              </a:r>
              <a:r>
                <a:rPr lang="zh-TW" altLang="en-US" b="1">
                  <a:latin typeface="Times New Roman" pitchFamily="18" charset="0"/>
                  <a:ea typeface="標楷體" pitchFamily="65" charset="-120"/>
                </a:rPr>
                <a:t>效率</a:t>
              </a:r>
            </a:p>
          </p:txBody>
        </p:sp>
        <p:sp>
          <p:nvSpPr>
            <p:cNvPr id="545826" name="Freeform 54"/>
            <p:cNvSpPr>
              <a:spLocks/>
            </p:cNvSpPr>
            <p:nvPr/>
          </p:nvSpPr>
          <p:spPr bwMode="auto">
            <a:xfrm>
              <a:off x="3888" y="2832"/>
              <a:ext cx="672" cy="432"/>
            </a:xfrm>
            <a:custGeom>
              <a:avLst/>
              <a:gdLst>
                <a:gd name="T0" fmla="*/ 0 w 2112"/>
                <a:gd name="T1" fmla="*/ 8 h 672"/>
                <a:gd name="T2" fmla="*/ 0 w 2112"/>
                <a:gd name="T3" fmla="*/ 6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5827" name="Freeform 55"/>
            <p:cNvSpPr>
              <a:spLocks/>
            </p:cNvSpPr>
            <p:nvPr/>
          </p:nvSpPr>
          <p:spPr bwMode="auto">
            <a:xfrm flipV="1">
              <a:off x="3888" y="3744"/>
              <a:ext cx="816" cy="288"/>
            </a:xfrm>
            <a:custGeom>
              <a:avLst/>
              <a:gdLst>
                <a:gd name="T0" fmla="*/ 0 w 2112"/>
                <a:gd name="T1" fmla="*/ 0 h 672"/>
                <a:gd name="T2" fmla="*/ 0 w 2112"/>
                <a:gd name="T3" fmla="*/ 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pic>
        <p:nvPicPr>
          <p:cNvPr id="1069112" name="Picture 56" descr="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6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6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9058" grpId="0" animBg="1"/>
      <p:bldP spid="1069059" grpId="0"/>
      <p:bldP spid="1069060" grpId="0" animBg="1"/>
      <p:bldP spid="1069061" grpId="0"/>
      <p:bldP spid="1069062" grpId="0" animBg="1"/>
      <p:bldP spid="1069063" grpId="0" animBg="1"/>
      <p:bldP spid="1069064" grpId="0"/>
      <p:bldP spid="1069065" grpId="0"/>
      <p:bldP spid="1069066" grpId="0"/>
      <p:bldP spid="1069067" grpId="0"/>
      <p:bldP spid="1069076" grpId="0" animBg="1"/>
      <p:bldP spid="1069077" grpId="0" animBg="1"/>
      <p:bldP spid="1069078" grpId="0"/>
      <p:bldP spid="1069079" grpId="0"/>
      <p:bldP spid="1069080" grpId="0"/>
      <p:bldP spid="106908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9507-C192-4B87-B763-0841CC3F955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387" y="957262"/>
            <a:ext cx="6753225" cy="49434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771800" y="6063734"/>
            <a:ext cx="415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https://insightmaker.com/insight/24711/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719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EC0999-AD25-4C5C-AA56-C9A4A1B110DD}" type="slidenum">
              <a:rPr lang="en-US" altLang="zh-TW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40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47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畢業壓力</a:t>
            </a:r>
          </a:p>
        </p:txBody>
      </p:sp>
      <p:sp>
        <p:nvSpPr>
          <p:cNvPr id="548868" name="AutoShape 3"/>
          <p:cNvSpPr>
            <a:spLocks noChangeAspect="1" noChangeArrowheads="1" noTextEdit="1"/>
          </p:cNvSpPr>
          <p:nvPr/>
        </p:nvSpPr>
        <p:spPr bwMode="auto">
          <a:xfrm>
            <a:off x="1763713" y="1484313"/>
            <a:ext cx="5113337" cy="45529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409028" name="Rectangle 4"/>
          <p:cNvSpPr>
            <a:spLocks noChangeArrowheads="1"/>
          </p:cNvSpPr>
          <p:nvPr/>
        </p:nvSpPr>
        <p:spPr bwMode="auto">
          <a:xfrm>
            <a:off x="3011488" y="1811338"/>
            <a:ext cx="101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 dirty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長時間</a:t>
            </a:r>
          </a:p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 dirty="0">
                <a:solidFill>
                  <a:schemeClr val="bg2"/>
                </a:solidFill>
                <a:latin typeface="標楷體" pitchFamily="65" charset="-120"/>
                <a:ea typeface="標楷體" pitchFamily="65" charset="-120"/>
              </a:rPr>
              <a:t>睡眠逃避</a:t>
            </a:r>
          </a:p>
        </p:txBody>
      </p:sp>
      <p:sp>
        <p:nvSpPr>
          <p:cNvPr id="1409029" name="Rectangle 5"/>
          <p:cNvSpPr>
            <a:spLocks noChangeArrowheads="1"/>
          </p:cNvSpPr>
          <p:nvPr/>
        </p:nvSpPr>
        <p:spPr bwMode="auto">
          <a:xfrm>
            <a:off x="3182938" y="3495675"/>
            <a:ext cx="1016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畢業壓力</a:t>
            </a:r>
          </a:p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 dirty="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而心茫茫</a:t>
            </a:r>
            <a:endParaRPr lang="zh-TW" altLang="en-US" sz="1600" b="1" dirty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409030" name="Rectangle 6"/>
          <p:cNvSpPr>
            <a:spLocks noChangeArrowheads="1"/>
          </p:cNvSpPr>
          <p:nvPr/>
        </p:nvSpPr>
        <p:spPr bwMode="auto">
          <a:xfrm>
            <a:off x="3105150" y="5241925"/>
            <a:ext cx="15240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徹底確定未來</a:t>
            </a:r>
          </a:p>
          <a:p>
            <a:pPr defTabSz="762000">
              <a:lnSpc>
                <a:spcPct val="60000"/>
              </a:lnSpc>
              <a:spcBef>
                <a:spcPct val="50000"/>
              </a:spcBef>
            </a:pPr>
            <a:r>
              <a:rPr lang="zh-TW" altLang="en-US" sz="20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並加以落實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433638" y="1997075"/>
            <a:ext cx="904875" cy="1849438"/>
            <a:chOff x="1533" y="1258"/>
            <a:chExt cx="570" cy="1165"/>
          </a:xfrm>
        </p:grpSpPr>
        <p:sp>
          <p:nvSpPr>
            <p:cNvPr id="548899" name="Arc 14"/>
            <p:cNvSpPr>
              <a:spLocks/>
            </p:cNvSpPr>
            <p:nvPr/>
          </p:nvSpPr>
          <p:spPr bwMode="auto">
            <a:xfrm>
              <a:off x="1533" y="1258"/>
              <a:ext cx="570" cy="949"/>
            </a:xfrm>
            <a:custGeom>
              <a:avLst/>
              <a:gdLst>
                <a:gd name="T0" fmla="*/ 0 w 21600"/>
                <a:gd name="T1" fmla="*/ 0 h 36000"/>
                <a:gd name="T2" fmla="*/ 0 w 21600"/>
                <a:gd name="T3" fmla="*/ 0 h 36000"/>
                <a:gd name="T4" fmla="*/ 0 w 21600"/>
                <a:gd name="T5" fmla="*/ 0 h 360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6000"/>
                <a:gd name="T11" fmla="*/ 21600 w 21600"/>
                <a:gd name="T12" fmla="*/ 36000 h 360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6000" fill="none" extrusionOk="0">
                  <a:moveTo>
                    <a:pt x="7294" y="36000"/>
                  </a:moveTo>
                  <a:cubicBezTo>
                    <a:pt x="2656" y="31900"/>
                    <a:pt x="0" y="26006"/>
                    <a:pt x="0" y="19816"/>
                  </a:cubicBezTo>
                  <a:cubicBezTo>
                    <a:pt x="-1" y="11209"/>
                    <a:pt x="5108" y="3424"/>
                    <a:pt x="13004" y="0"/>
                  </a:cubicBezTo>
                </a:path>
                <a:path w="21600" h="36000" stroke="0" extrusionOk="0">
                  <a:moveTo>
                    <a:pt x="7294" y="36000"/>
                  </a:moveTo>
                  <a:cubicBezTo>
                    <a:pt x="2656" y="31900"/>
                    <a:pt x="0" y="26006"/>
                    <a:pt x="0" y="19816"/>
                  </a:cubicBezTo>
                  <a:cubicBezTo>
                    <a:pt x="-1" y="11209"/>
                    <a:pt x="5108" y="3424"/>
                    <a:pt x="13004" y="0"/>
                  </a:cubicBezTo>
                  <a:lnTo>
                    <a:pt x="21600" y="19816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900" name="Freeform 15"/>
            <p:cNvSpPr>
              <a:spLocks/>
            </p:cNvSpPr>
            <p:nvPr/>
          </p:nvSpPr>
          <p:spPr bwMode="auto">
            <a:xfrm>
              <a:off x="1710" y="2173"/>
              <a:ext cx="138" cy="108"/>
            </a:xfrm>
            <a:custGeom>
              <a:avLst/>
              <a:gdLst>
                <a:gd name="T0" fmla="*/ 138 w 138"/>
                <a:gd name="T1" fmla="*/ 108 h 108"/>
                <a:gd name="T2" fmla="*/ 39 w 138"/>
                <a:gd name="T3" fmla="*/ 0 h 108"/>
                <a:gd name="T4" fmla="*/ 0 w 138"/>
                <a:gd name="T5" fmla="*/ 68 h 108"/>
                <a:gd name="T6" fmla="*/ 138 w 138"/>
                <a:gd name="T7" fmla="*/ 108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8"/>
                <a:gd name="T13" fmla="*/ 0 h 108"/>
                <a:gd name="T14" fmla="*/ 138 w 13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8" h="108">
                  <a:moveTo>
                    <a:pt x="138" y="108"/>
                  </a:moveTo>
                  <a:lnTo>
                    <a:pt x="39" y="0"/>
                  </a:lnTo>
                  <a:lnTo>
                    <a:pt x="0" y="68"/>
                  </a:lnTo>
                  <a:lnTo>
                    <a:pt x="138" y="108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901" name="Rectangle 16"/>
            <p:cNvSpPr>
              <a:spLocks noChangeArrowheads="1"/>
            </p:cNvSpPr>
            <p:nvPr/>
          </p:nvSpPr>
          <p:spPr bwMode="auto">
            <a:xfrm>
              <a:off x="1631" y="2231"/>
              <a:ext cx="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  <a:endParaRPr lang="en-US" altLang="zh-TW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024313" y="3679825"/>
            <a:ext cx="966787" cy="1562100"/>
            <a:chOff x="2535" y="2318"/>
            <a:chExt cx="609" cy="984"/>
          </a:xfrm>
        </p:grpSpPr>
        <p:sp>
          <p:nvSpPr>
            <p:cNvPr id="548887" name="Arc 30"/>
            <p:cNvSpPr>
              <a:spLocks/>
            </p:cNvSpPr>
            <p:nvPr/>
          </p:nvSpPr>
          <p:spPr bwMode="auto">
            <a:xfrm>
              <a:off x="2535" y="2318"/>
              <a:ext cx="609" cy="879"/>
            </a:xfrm>
            <a:custGeom>
              <a:avLst/>
              <a:gdLst>
                <a:gd name="T0" fmla="*/ 0 w 21600"/>
                <a:gd name="T1" fmla="*/ 0 h 31162"/>
                <a:gd name="T2" fmla="*/ 0 w 21600"/>
                <a:gd name="T3" fmla="*/ 0 h 31162"/>
                <a:gd name="T4" fmla="*/ 0 w 21600"/>
                <a:gd name="T5" fmla="*/ 0 h 311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162"/>
                <a:gd name="T11" fmla="*/ 21600 w 21600"/>
                <a:gd name="T12" fmla="*/ 31162 h 311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162" fill="none" extrusionOk="0">
                  <a:moveTo>
                    <a:pt x="9086" y="-1"/>
                  </a:moveTo>
                  <a:cubicBezTo>
                    <a:pt x="16717" y="3538"/>
                    <a:pt x="21600" y="11184"/>
                    <a:pt x="21600" y="19596"/>
                  </a:cubicBezTo>
                  <a:cubicBezTo>
                    <a:pt x="21600" y="23691"/>
                    <a:pt x="20435" y="27703"/>
                    <a:pt x="18242" y="31162"/>
                  </a:cubicBezTo>
                </a:path>
                <a:path w="21600" h="31162" stroke="0" extrusionOk="0">
                  <a:moveTo>
                    <a:pt x="9086" y="-1"/>
                  </a:moveTo>
                  <a:cubicBezTo>
                    <a:pt x="16717" y="3538"/>
                    <a:pt x="21600" y="11184"/>
                    <a:pt x="21600" y="19596"/>
                  </a:cubicBezTo>
                  <a:cubicBezTo>
                    <a:pt x="21600" y="23691"/>
                    <a:pt x="20435" y="27703"/>
                    <a:pt x="18242" y="31162"/>
                  </a:cubicBezTo>
                  <a:lnTo>
                    <a:pt x="0" y="19596"/>
                  </a:lnTo>
                  <a:close/>
                </a:path>
              </a:pathLst>
            </a:custGeom>
            <a:noFill/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888" name="Freeform 31"/>
            <p:cNvSpPr>
              <a:spLocks/>
            </p:cNvSpPr>
            <p:nvPr/>
          </p:nvSpPr>
          <p:spPr bwMode="auto">
            <a:xfrm>
              <a:off x="2957" y="3165"/>
              <a:ext cx="118" cy="137"/>
            </a:xfrm>
            <a:custGeom>
              <a:avLst/>
              <a:gdLst>
                <a:gd name="T0" fmla="*/ 0 w 118"/>
                <a:gd name="T1" fmla="*/ 137 h 137"/>
                <a:gd name="T2" fmla="*/ 118 w 118"/>
                <a:gd name="T3" fmla="*/ 59 h 137"/>
                <a:gd name="T4" fmla="*/ 59 w 118"/>
                <a:gd name="T5" fmla="*/ 0 h 137"/>
                <a:gd name="T6" fmla="*/ 0 w 118"/>
                <a:gd name="T7" fmla="*/ 137 h 1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137"/>
                <a:gd name="T14" fmla="*/ 118 w 118"/>
                <a:gd name="T15" fmla="*/ 137 h 1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137">
                  <a:moveTo>
                    <a:pt x="0" y="137"/>
                  </a:moveTo>
                  <a:lnTo>
                    <a:pt x="118" y="59"/>
                  </a:lnTo>
                  <a:lnTo>
                    <a:pt x="59" y="0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889" name="Rectangle 32"/>
            <p:cNvSpPr>
              <a:spLocks noChangeArrowheads="1"/>
            </p:cNvSpPr>
            <p:nvPr/>
          </p:nvSpPr>
          <p:spPr bwMode="auto">
            <a:xfrm>
              <a:off x="2908" y="3017"/>
              <a:ext cx="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000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pic>
        <p:nvPicPr>
          <p:cNvPr id="1409057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2638" y="2528888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9058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6763" y="4275138"/>
            <a:ext cx="4984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9059" name="Picture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4925" y="3230563"/>
            <a:ext cx="500063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群組 11"/>
          <p:cNvGrpSpPr/>
          <p:nvPr/>
        </p:nvGrpSpPr>
        <p:grpSpPr>
          <a:xfrm>
            <a:off x="4008438" y="1671638"/>
            <a:ext cx="919162" cy="1941512"/>
            <a:chOff x="4008438" y="1671638"/>
            <a:chExt cx="919162" cy="1941512"/>
          </a:xfrm>
        </p:grpSpPr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008438" y="1671638"/>
              <a:ext cx="919162" cy="1941512"/>
              <a:chOff x="2525" y="1053"/>
              <a:chExt cx="579" cy="1223"/>
            </a:xfrm>
          </p:grpSpPr>
          <p:sp>
            <p:nvSpPr>
              <p:cNvPr id="548904" name="Arc 11"/>
              <p:cNvSpPr>
                <a:spLocks/>
              </p:cNvSpPr>
              <p:nvPr/>
            </p:nvSpPr>
            <p:spPr bwMode="auto">
              <a:xfrm>
                <a:off x="2525" y="1262"/>
                <a:ext cx="579" cy="1014"/>
              </a:xfrm>
              <a:custGeom>
                <a:avLst/>
                <a:gdLst>
                  <a:gd name="T0" fmla="*/ 0 w 21600"/>
                  <a:gd name="T1" fmla="*/ 0 h 37781"/>
                  <a:gd name="T2" fmla="*/ 0 w 21600"/>
                  <a:gd name="T3" fmla="*/ 0 h 37781"/>
                  <a:gd name="T4" fmla="*/ 0 w 21600"/>
                  <a:gd name="T5" fmla="*/ 0 h 3778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81"/>
                  <a:gd name="T11" fmla="*/ 21600 w 21600"/>
                  <a:gd name="T12" fmla="*/ 37781 h 377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81" fill="none" extrusionOk="0">
                    <a:moveTo>
                      <a:pt x="10951" y="-1"/>
                    </a:moveTo>
                    <a:cubicBezTo>
                      <a:pt x="17548" y="3880"/>
                      <a:pt x="21600" y="10963"/>
                      <a:pt x="21600" y="18618"/>
                    </a:cubicBezTo>
                    <a:cubicBezTo>
                      <a:pt x="21600" y="26675"/>
                      <a:pt x="17114" y="34063"/>
                      <a:pt x="9966" y="37781"/>
                    </a:cubicBezTo>
                  </a:path>
                  <a:path w="21600" h="37781" stroke="0" extrusionOk="0">
                    <a:moveTo>
                      <a:pt x="10951" y="-1"/>
                    </a:moveTo>
                    <a:cubicBezTo>
                      <a:pt x="17548" y="3880"/>
                      <a:pt x="21600" y="10963"/>
                      <a:pt x="21600" y="18618"/>
                    </a:cubicBezTo>
                    <a:cubicBezTo>
                      <a:pt x="21600" y="26675"/>
                      <a:pt x="17114" y="34063"/>
                      <a:pt x="9966" y="37781"/>
                    </a:cubicBezTo>
                    <a:lnTo>
                      <a:pt x="0" y="18618"/>
                    </a:lnTo>
                    <a:close/>
                  </a:path>
                </a:pathLst>
              </a:custGeom>
              <a:noFill/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8905" name="Rectangle 12"/>
              <p:cNvSpPr>
                <a:spLocks noChangeArrowheads="1"/>
              </p:cNvSpPr>
              <p:nvPr/>
            </p:nvSpPr>
            <p:spPr bwMode="auto">
              <a:xfrm>
                <a:off x="2830" y="1053"/>
                <a:ext cx="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16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grpSp>
          <p:nvGrpSpPr>
            <p:cNvPr id="11" name="群組 10"/>
            <p:cNvGrpSpPr/>
            <p:nvPr/>
          </p:nvGrpSpPr>
          <p:grpSpPr>
            <a:xfrm>
              <a:off x="4008438" y="1920875"/>
              <a:ext cx="919162" cy="1692275"/>
              <a:chOff x="4008438" y="1920875"/>
              <a:chExt cx="919162" cy="1692275"/>
            </a:xfrm>
          </p:grpSpPr>
          <p:sp>
            <p:nvSpPr>
              <p:cNvPr id="548902" name="Freeform 9"/>
              <p:cNvSpPr>
                <a:spLocks/>
              </p:cNvSpPr>
              <p:nvPr/>
            </p:nvSpPr>
            <p:spPr bwMode="auto">
              <a:xfrm>
                <a:off x="4289425" y="1920875"/>
                <a:ext cx="217487" cy="139700"/>
              </a:xfrm>
              <a:custGeom>
                <a:avLst/>
                <a:gdLst>
                  <a:gd name="T0" fmla="*/ 0 w 137"/>
                  <a:gd name="T1" fmla="*/ 0 h 88"/>
                  <a:gd name="T2" fmla="*/ 108 w 137"/>
                  <a:gd name="T3" fmla="*/ 88 h 88"/>
                  <a:gd name="T4" fmla="*/ 137 w 137"/>
                  <a:gd name="T5" fmla="*/ 20 h 88"/>
                  <a:gd name="T6" fmla="*/ 0 w 137"/>
                  <a:gd name="T7" fmla="*/ 0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7"/>
                  <a:gd name="T13" fmla="*/ 0 h 88"/>
                  <a:gd name="T14" fmla="*/ 137 w 137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7" h="88">
                    <a:moveTo>
                      <a:pt x="0" y="0"/>
                    </a:moveTo>
                    <a:lnTo>
                      <a:pt x="108" y="88"/>
                    </a:lnTo>
                    <a:lnTo>
                      <a:pt x="137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8883" name="Arc 37"/>
              <p:cNvSpPr>
                <a:spLocks/>
              </p:cNvSpPr>
              <p:nvPr/>
            </p:nvSpPr>
            <p:spPr bwMode="auto">
              <a:xfrm>
                <a:off x="4008438" y="2003425"/>
                <a:ext cx="919162" cy="1609725"/>
              </a:xfrm>
              <a:custGeom>
                <a:avLst/>
                <a:gdLst>
                  <a:gd name="T0" fmla="*/ 0 w 21600"/>
                  <a:gd name="T1" fmla="*/ 0 h 37781"/>
                  <a:gd name="T2" fmla="*/ 0 w 21600"/>
                  <a:gd name="T3" fmla="*/ 0 h 37781"/>
                  <a:gd name="T4" fmla="*/ 0 w 21600"/>
                  <a:gd name="T5" fmla="*/ 0 h 3778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37781"/>
                  <a:gd name="T11" fmla="*/ 21600 w 21600"/>
                  <a:gd name="T12" fmla="*/ 37781 h 377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37781" fill="none" extrusionOk="0">
                    <a:moveTo>
                      <a:pt x="10951" y="-1"/>
                    </a:moveTo>
                    <a:cubicBezTo>
                      <a:pt x="17548" y="3880"/>
                      <a:pt x="21600" y="10963"/>
                      <a:pt x="21600" y="18618"/>
                    </a:cubicBezTo>
                    <a:cubicBezTo>
                      <a:pt x="21600" y="26675"/>
                      <a:pt x="17114" y="34063"/>
                      <a:pt x="9966" y="37781"/>
                    </a:cubicBezTo>
                  </a:path>
                  <a:path w="21600" h="37781" stroke="0" extrusionOk="0">
                    <a:moveTo>
                      <a:pt x="10951" y="-1"/>
                    </a:moveTo>
                    <a:cubicBezTo>
                      <a:pt x="17548" y="3880"/>
                      <a:pt x="21600" y="10963"/>
                      <a:pt x="21600" y="18618"/>
                    </a:cubicBezTo>
                    <a:cubicBezTo>
                      <a:pt x="21600" y="26675"/>
                      <a:pt x="17114" y="34063"/>
                      <a:pt x="9966" y="37781"/>
                    </a:cubicBezTo>
                    <a:lnTo>
                      <a:pt x="0" y="18618"/>
                    </a:lnTo>
                    <a:close/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7" name="群組 16"/>
          <p:cNvGrpSpPr/>
          <p:nvPr/>
        </p:nvGrpSpPr>
        <p:grpSpPr>
          <a:xfrm>
            <a:off x="2123679" y="3683000"/>
            <a:ext cx="1358106" cy="1974056"/>
            <a:chOff x="2123679" y="3683000"/>
            <a:chExt cx="1358106" cy="1974056"/>
          </a:xfrm>
        </p:grpSpPr>
        <p:sp>
          <p:nvSpPr>
            <p:cNvPr id="548897" name="Freeform 19"/>
            <p:cNvSpPr>
              <a:spLocks/>
            </p:cNvSpPr>
            <p:nvPr/>
          </p:nvSpPr>
          <p:spPr bwMode="auto">
            <a:xfrm>
              <a:off x="2698751" y="3683000"/>
              <a:ext cx="234950" cy="139700"/>
            </a:xfrm>
            <a:custGeom>
              <a:avLst/>
              <a:gdLst>
                <a:gd name="T0" fmla="*/ 148 w 148"/>
                <a:gd name="T1" fmla="*/ 0 h 88"/>
                <a:gd name="T2" fmla="*/ 0 w 148"/>
                <a:gd name="T3" fmla="*/ 20 h 88"/>
                <a:gd name="T4" fmla="*/ 39 w 148"/>
                <a:gd name="T5" fmla="*/ 88 h 88"/>
                <a:gd name="T6" fmla="*/ 148 w 148"/>
                <a:gd name="T7" fmla="*/ 0 h 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8"/>
                <a:gd name="T13" fmla="*/ 0 h 88"/>
                <a:gd name="T14" fmla="*/ 148 w 148"/>
                <a:gd name="T15" fmla="*/ 88 h 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8" h="88">
                  <a:moveTo>
                    <a:pt x="148" y="0"/>
                  </a:moveTo>
                  <a:lnTo>
                    <a:pt x="0" y="20"/>
                  </a:lnTo>
                  <a:lnTo>
                    <a:pt x="39" y="88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0000FF"/>
            </a:solidFill>
            <a:ln w="158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8898" name="Rectangle 20"/>
            <p:cNvSpPr>
              <a:spLocks noChangeArrowheads="1"/>
            </p:cNvSpPr>
            <p:nvPr/>
          </p:nvSpPr>
          <p:spPr bwMode="auto">
            <a:xfrm>
              <a:off x="2760663" y="3806825"/>
              <a:ext cx="841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en-US" altLang="zh-TW" sz="2000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  <a:endParaRPr lang="en-US" altLang="zh-TW" sz="1600" b="1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548884" name="Arc 38"/>
            <p:cNvSpPr>
              <a:spLocks/>
            </p:cNvSpPr>
            <p:nvPr/>
          </p:nvSpPr>
          <p:spPr bwMode="auto">
            <a:xfrm>
              <a:off x="2123679" y="3775869"/>
              <a:ext cx="1358106" cy="1881187"/>
            </a:xfrm>
            <a:custGeom>
              <a:avLst/>
              <a:gdLst>
                <a:gd name="T0" fmla="*/ 0 w 21600"/>
                <a:gd name="T1" fmla="*/ 0 h 37781"/>
                <a:gd name="T2" fmla="*/ 0 w 21600"/>
                <a:gd name="T3" fmla="*/ 0 h 37781"/>
                <a:gd name="T4" fmla="*/ 0 w 21600"/>
                <a:gd name="T5" fmla="*/ 0 h 377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37781"/>
                <a:gd name="T11" fmla="*/ 21600 w 21600"/>
                <a:gd name="T12" fmla="*/ 37781 h 377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7781" fill="none" extrusionOk="0">
                  <a:moveTo>
                    <a:pt x="13087" y="37780"/>
                  </a:moveTo>
                  <a:cubicBezTo>
                    <a:pt x="5147" y="34375"/>
                    <a:pt x="0" y="26567"/>
                    <a:pt x="0" y="17929"/>
                  </a:cubicBezTo>
                  <a:cubicBezTo>
                    <a:pt x="-1" y="10734"/>
                    <a:pt x="3581" y="4012"/>
                    <a:pt x="9553" y="0"/>
                  </a:cubicBezTo>
                </a:path>
                <a:path w="21600" h="37781" stroke="0" extrusionOk="0">
                  <a:moveTo>
                    <a:pt x="13087" y="37780"/>
                  </a:moveTo>
                  <a:cubicBezTo>
                    <a:pt x="5147" y="34375"/>
                    <a:pt x="0" y="26567"/>
                    <a:pt x="0" y="17929"/>
                  </a:cubicBezTo>
                  <a:cubicBezTo>
                    <a:pt x="-1" y="10734"/>
                    <a:pt x="3581" y="4012"/>
                    <a:pt x="9553" y="0"/>
                  </a:cubicBezTo>
                  <a:lnTo>
                    <a:pt x="21600" y="17929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4008438" y="1677988"/>
            <a:ext cx="2643187" cy="1889125"/>
            <a:chOff x="4008438" y="1677988"/>
            <a:chExt cx="2643187" cy="1889125"/>
          </a:xfrm>
        </p:grpSpPr>
        <p:sp>
          <p:nvSpPr>
            <p:cNvPr id="1409031" name="Rectangle 7"/>
            <p:cNvSpPr>
              <a:spLocks noChangeArrowheads="1"/>
            </p:cNvSpPr>
            <p:nvPr/>
          </p:nvSpPr>
          <p:spPr bwMode="auto">
            <a:xfrm>
              <a:off x="6143625" y="3262313"/>
              <a:ext cx="5080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762000">
                <a:spcBef>
                  <a:spcPct val="50000"/>
                </a:spcBef>
              </a:pPr>
              <a:r>
                <a:rPr lang="zh-TW" altLang="en-US" sz="2000" dirty="0">
                  <a:solidFill>
                    <a:schemeClr val="bg2"/>
                  </a:solidFill>
                  <a:latin typeface="標楷體" pitchFamily="65" charset="-120"/>
                  <a:ea typeface="標楷體" pitchFamily="65" charset="-120"/>
                </a:rPr>
                <a:t>鬥志</a:t>
              </a:r>
            </a:p>
          </p:txBody>
        </p:sp>
        <p:grpSp>
          <p:nvGrpSpPr>
            <p:cNvPr id="13" name="群組 12"/>
            <p:cNvGrpSpPr/>
            <p:nvPr/>
          </p:nvGrpSpPr>
          <p:grpSpPr>
            <a:xfrm>
              <a:off x="4008438" y="1677988"/>
              <a:ext cx="2624138" cy="1793875"/>
              <a:chOff x="3946525" y="1671638"/>
              <a:chExt cx="2624138" cy="1793875"/>
            </a:xfrm>
          </p:grpSpPr>
          <p:sp>
            <p:nvSpPr>
              <p:cNvPr id="548894" name="Freeform 23"/>
              <p:cNvSpPr>
                <a:spLocks/>
              </p:cNvSpPr>
              <p:nvPr/>
            </p:nvSpPr>
            <p:spPr bwMode="auto">
              <a:xfrm>
                <a:off x="6269038" y="3013076"/>
                <a:ext cx="125413" cy="233363"/>
              </a:xfrm>
              <a:custGeom>
                <a:avLst/>
                <a:gdLst>
                  <a:gd name="T0" fmla="*/ 69 w 79"/>
                  <a:gd name="T1" fmla="*/ 147 h 147"/>
                  <a:gd name="T2" fmla="*/ 79 w 79"/>
                  <a:gd name="T3" fmla="*/ 0 h 147"/>
                  <a:gd name="T4" fmla="*/ 0 w 79"/>
                  <a:gd name="T5" fmla="*/ 9 h 147"/>
                  <a:gd name="T6" fmla="*/ 69 w 79"/>
                  <a:gd name="T7" fmla="*/ 147 h 1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9"/>
                  <a:gd name="T13" fmla="*/ 0 h 147"/>
                  <a:gd name="T14" fmla="*/ 79 w 79"/>
                  <a:gd name="T15" fmla="*/ 147 h 1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9" h="147">
                    <a:moveTo>
                      <a:pt x="69" y="147"/>
                    </a:moveTo>
                    <a:lnTo>
                      <a:pt x="79" y="0"/>
                    </a:lnTo>
                    <a:lnTo>
                      <a:pt x="0" y="9"/>
                    </a:lnTo>
                    <a:lnTo>
                      <a:pt x="69" y="147"/>
                    </a:lnTo>
                    <a:close/>
                  </a:path>
                </a:pathLst>
              </a:cu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8895" name="Rectangle 24"/>
              <p:cNvSpPr>
                <a:spLocks noChangeArrowheads="1"/>
              </p:cNvSpPr>
              <p:nvPr/>
            </p:nvSpPr>
            <p:spPr bwMode="auto">
              <a:xfrm>
                <a:off x="6486525" y="2855913"/>
                <a:ext cx="841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en-US" altLang="zh-TW" sz="2000" dirty="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-</a:t>
                </a:r>
                <a:endParaRPr lang="en-US" altLang="zh-TW" sz="1600" b="1" dirty="0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548885" name="Arc 39"/>
              <p:cNvSpPr>
                <a:spLocks/>
              </p:cNvSpPr>
              <p:nvPr/>
            </p:nvSpPr>
            <p:spPr bwMode="auto">
              <a:xfrm>
                <a:off x="3946525" y="1671638"/>
                <a:ext cx="2393950" cy="1793875"/>
              </a:xfrm>
              <a:custGeom>
                <a:avLst/>
                <a:gdLst>
                  <a:gd name="T0" fmla="*/ 0 w 28831"/>
                  <a:gd name="T1" fmla="*/ 0 h 21600"/>
                  <a:gd name="T2" fmla="*/ 0 w 28831"/>
                  <a:gd name="T3" fmla="*/ 0 h 21600"/>
                  <a:gd name="T4" fmla="*/ 0 w 2883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8831"/>
                  <a:gd name="T10" fmla="*/ 0 h 21600"/>
                  <a:gd name="T11" fmla="*/ 28831 w 2883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31" h="21600" fill="none" extrusionOk="0">
                    <a:moveTo>
                      <a:pt x="-1" y="1493"/>
                    </a:moveTo>
                    <a:cubicBezTo>
                      <a:pt x="2514" y="506"/>
                      <a:pt x="5191" y="-1"/>
                      <a:pt x="7893" y="0"/>
                    </a:cubicBezTo>
                    <a:cubicBezTo>
                      <a:pt x="17778" y="0"/>
                      <a:pt x="26402" y="6710"/>
                      <a:pt x="28830" y="16293"/>
                    </a:cubicBezTo>
                  </a:path>
                  <a:path w="28831" h="21600" stroke="0" extrusionOk="0">
                    <a:moveTo>
                      <a:pt x="-1" y="1493"/>
                    </a:moveTo>
                    <a:cubicBezTo>
                      <a:pt x="2514" y="506"/>
                      <a:pt x="5191" y="-1"/>
                      <a:pt x="7893" y="0"/>
                    </a:cubicBezTo>
                    <a:cubicBezTo>
                      <a:pt x="17778" y="0"/>
                      <a:pt x="26402" y="6710"/>
                      <a:pt x="28830" y="16293"/>
                    </a:cubicBezTo>
                    <a:lnTo>
                      <a:pt x="7893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16" name="群組 15"/>
          <p:cNvGrpSpPr/>
          <p:nvPr/>
        </p:nvGrpSpPr>
        <p:grpSpPr>
          <a:xfrm>
            <a:off x="4385470" y="3574254"/>
            <a:ext cx="1995487" cy="2191541"/>
            <a:chOff x="4385470" y="3574254"/>
            <a:chExt cx="1995487" cy="2191541"/>
          </a:xfrm>
        </p:grpSpPr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037139" y="5335583"/>
              <a:ext cx="346075" cy="430212"/>
              <a:chOff x="3173" y="3361"/>
              <a:chExt cx="218" cy="271"/>
            </a:xfrm>
          </p:grpSpPr>
          <p:sp>
            <p:nvSpPr>
              <p:cNvPr id="548891" name="Freeform 27"/>
              <p:cNvSpPr>
                <a:spLocks/>
              </p:cNvSpPr>
              <p:nvPr/>
            </p:nvSpPr>
            <p:spPr bwMode="auto">
              <a:xfrm>
                <a:off x="3173" y="3361"/>
                <a:ext cx="138" cy="88"/>
              </a:xfrm>
              <a:custGeom>
                <a:avLst/>
                <a:gdLst>
                  <a:gd name="T0" fmla="*/ 0 w 138"/>
                  <a:gd name="T1" fmla="*/ 88 h 88"/>
                  <a:gd name="T2" fmla="*/ 138 w 138"/>
                  <a:gd name="T3" fmla="*/ 69 h 88"/>
                  <a:gd name="T4" fmla="*/ 108 w 138"/>
                  <a:gd name="T5" fmla="*/ 0 h 88"/>
                  <a:gd name="T6" fmla="*/ 0 w 138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8"/>
                  <a:gd name="T13" fmla="*/ 0 h 88"/>
                  <a:gd name="T14" fmla="*/ 138 w 138"/>
                  <a:gd name="T15" fmla="*/ 88 h 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8" h="88">
                    <a:moveTo>
                      <a:pt x="0" y="88"/>
                    </a:moveTo>
                    <a:lnTo>
                      <a:pt x="138" y="69"/>
                    </a:lnTo>
                    <a:lnTo>
                      <a:pt x="108" y="0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0000FF"/>
              </a:solidFill>
              <a:ln w="158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8892" name="Rectangle 28"/>
              <p:cNvSpPr>
                <a:spLocks noChangeArrowheads="1"/>
              </p:cNvSpPr>
              <p:nvPr/>
            </p:nvSpPr>
            <p:spPr bwMode="auto">
              <a:xfrm>
                <a:off x="3301" y="3440"/>
                <a:ext cx="9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762000">
                  <a:spcBef>
                    <a:spcPct val="50000"/>
                  </a:spcBef>
                </a:pPr>
                <a:r>
                  <a:rPr lang="en-US" altLang="zh-TW" sz="2000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1600" b="1">
                  <a:solidFill>
                    <a:schemeClr val="tx2"/>
                  </a:solidFill>
                  <a:latin typeface="標楷體" pitchFamily="65" charset="-120"/>
                  <a:ea typeface="標楷體" pitchFamily="65" charset="-120"/>
                </a:endParaRPr>
              </a:p>
            </p:txBody>
          </p:sp>
        </p:grpSp>
        <p:sp>
          <p:nvSpPr>
            <p:cNvPr id="548886" name="Arc 40"/>
            <p:cNvSpPr>
              <a:spLocks/>
            </p:cNvSpPr>
            <p:nvPr/>
          </p:nvSpPr>
          <p:spPr bwMode="auto">
            <a:xfrm>
              <a:off x="4385470" y="3574254"/>
              <a:ext cx="1995487" cy="1809750"/>
            </a:xfrm>
            <a:custGeom>
              <a:avLst/>
              <a:gdLst>
                <a:gd name="T0" fmla="*/ 0 w 21600"/>
                <a:gd name="T1" fmla="*/ 0 h 19584"/>
                <a:gd name="T2" fmla="*/ 0 w 21600"/>
                <a:gd name="T3" fmla="*/ 0 h 19584"/>
                <a:gd name="T4" fmla="*/ 0 w 21600"/>
                <a:gd name="T5" fmla="*/ 0 h 19584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584"/>
                <a:gd name="T11" fmla="*/ 21600 w 21600"/>
                <a:gd name="T12" fmla="*/ 19584 h 195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584" fill="none" extrusionOk="0">
                  <a:moveTo>
                    <a:pt x="21600" y="0"/>
                  </a:moveTo>
                  <a:cubicBezTo>
                    <a:pt x="21600" y="8400"/>
                    <a:pt x="16729" y="16039"/>
                    <a:pt x="9112" y="19583"/>
                  </a:cubicBezTo>
                </a:path>
                <a:path w="21600" h="19584" stroke="0" extrusionOk="0">
                  <a:moveTo>
                    <a:pt x="21600" y="0"/>
                  </a:moveTo>
                  <a:cubicBezTo>
                    <a:pt x="21600" y="8400"/>
                    <a:pt x="16729" y="16039"/>
                    <a:pt x="9112" y="1958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09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9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9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09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9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09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9028" grpId="0"/>
      <p:bldP spid="1409029" grpId="0"/>
      <p:bldP spid="14090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熬夜應付課業是好做法？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4C9507-C192-4B87-B763-0841CC3F955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266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捨本逐末－熬夜應付課業壓力</a:t>
            </a:r>
            <a:endParaRPr lang="zh-TW" altLang="en-US" dirty="0"/>
          </a:p>
        </p:txBody>
      </p:sp>
      <p:sp>
        <p:nvSpPr>
          <p:cNvPr id="65" name="圓角矩形 64"/>
          <p:cNvSpPr/>
          <p:nvPr/>
        </p:nvSpPr>
        <p:spPr>
          <a:xfrm>
            <a:off x="2149117" y="1190971"/>
            <a:ext cx="6552728" cy="5256584"/>
          </a:xfrm>
          <a:prstGeom prst="roundRect">
            <a:avLst/>
          </a:prstGeom>
          <a:solidFill>
            <a:srgbClr val="FFFF00">
              <a:alpha val="21000"/>
            </a:srgbClr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78" name="Arc 2"/>
          <p:cNvSpPr>
            <a:spLocks/>
          </p:cNvSpPr>
          <p:nvPr/>
        </p:nvSpPr>
        <p:spPr bwMode="auto">
          <a:xfrm flipV="1">
            <a:off x="5608948" y="3757361"/>
            <a:ext cx="2163763" cy="2116138"/>
          </a:xfrm>
          <a:custGeom>
            <a:avLst/>
            <a:gdLst>
              <a:gd name="T0" fmla="*/ 2147483647 w 20779"/>
              <a:gd name="T1" fmla="*/ 0 h 21580"/>
              <a:gd name="T2" fmla="*/ 2147483647 w 20779"/>
              <a:gd name="T3" fmla="*/ 2147483647 h 21580"/>
              <a:gd name="T4" fmla="*/ 0 w 20779"/>
              <a:gd name="T5" fmla="*/ 2147483647 h 21580"/>
              <a:gd name="T6" fmla="*/ 0 60000 65536"/>
              <a:gd name="T7" fmla="*/ 0 60000 65536"/>
              <a:gd name="T8" fmla="*/ 0 60000 65536"/>
              <a:gd name="T9" fmla="*/ 0 w 20779"/>
              <a:gd name="T10" fmla="*/ 0 h 21580"/>
              <a:gd name="T11" fmla="*/ 20779 w 20779"/>
              <a:gd name="T12" fmla="*/ 21580 h 215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779" h="21580" fill="none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</a:path>
              <a:path w="20779" h="21580" stroke="0" extrusionOk="0">
                <a:moveTo>
                  <a:pt x="929" y="0"/>
                </a:moveTo>
                <a:cubicBezTo>
                  <a:pt x="10234" y="401"/>
                  <a:pt x="18234" y="6720"/>
                  <a:pt x="20778" y="15680"/>
                </a:cubicBezTo>
                <a:lnTo>
                  <a:pt x="0" y="2158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Text Box 3"/>
          <p:cNvSpPr txBox="1">
            <a:spLocks noChangeArrowheads="1"/>
          </p:cNvSpPr>
          <p:nvPr/>
        </p:nvSpPr>
        <p:spPr bwMode="auto">
          <a:xfrm>
            <a:off x="7272847" y="3644649"/>
            <a:ext cx="996950" cy="457200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B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健康</a:t>
            </a:r>
          </a:p>
        </p:txBody>
      </p:sp>
      <p:sp>
        <p:nvSpPr>
          <p:cNvPr id="85" name="Arc 4"/>
          <p:cNvSpPr>
            <a:spLocks/>
          </p:cNvSpPr>
          <p:nvPr/>
        </p:nvSpPr>
        <p:spPr bwMode="auto">
          <a:xfrm flipV="1">
            <a:off x="5596447" y="2198436"/>
            <a:ext cx="2133600" cy="1601788"/>
          </a:xfrm>
          <a:custGeom>
            <a:avLst/>
            <a:gdLst>
              <a:gd name="T0" fmla="*/ 2147483647 w 29321"/>
              <a:gd name="T1" fmla="*/ 2147483647 h 21600"/>
              <a:gd name="T2" fmla="*/ 0 w 29321"/>
              <a:gd name="T3" fmla="*/ 2147483647 h 21600"/>
              <a:gd name="T4" fmla="*/ 2147483647 w 29321"/>
              <a:gd name="T5" fmla="*/ 0 h 21600"/>
              <a:gd name="T6" fmla="*/ 0 60000 65536"/>
              <a:gd name="T7" fmla="*/ 0 60000 65536"/>
              <a:gd name="T8" fmla="*/ 0 60000 65536"/>
              <a:gd name="T9" fmla="*/ 0 w 29321"/>
              <a:gd name="T10" fmla="*/ 0 h 21600"/>
              <a:gd name="T11" fmla="*/ 29321 w 2932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321" h="21600" fill="none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</a:path>
              <a:path w="29321" h="21600" stroke="0" extrusionOk="0">
                <a:moveTo>
                  <a:pt x="29321" y="3710"/>
                </a:moveTo>
                <a:cubicBezTo>
                  <a:pt x="27517" y="14051"/>
                  <a:pt x="18539" y="21599"/>
                  <a:pt x="8042" y="21600"/>
                </a:cubicBezTo>
                <a:cubicBezTo>
                  <a:pt x="5286" y="21600"/>
                  <a:pt x="2557" y="21072"/>
                  <a:pt x="-1" y="20047"/>
                </a:cubicBezTo>
                <a:lnTo>
                  <a:pt x="8042" y="0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Text Box 5"/>
          <p:cNvSpPr txBox="1">
            <a:spLocks noChangeArrowheads="1"/>
          </p:cNvSpPr>
          <p:nvPr/>
        </p:nvSpPr>
        <p:spPr bwMode="auto">
          <a:xfrm>
            <a:off x="7556687" y="2790524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－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08" name="Arc 6"/>
          <p:cNvSpPr>
            <a:spLocks/>
          </p:cNvSpPr>
          <p:nvPr/>
        </p:nvSpPr>
        <p:spPr bwMode="auto">
          <a:xfrm rot="21012572" flipV="1">
            <a:off x="5079787" y="2331565"/>
            <a:ext cx="1693862" cy="1584176"/>
          </a:xfrm>
          <a:custGeom>
            <a:avLst/>
            <a:gdLst>
              <a:gd name="T0" fmla="*/ 2147483647 w 21600"/>
              <a:gd name="T1" fmla="*/ 0 h 39180"/>
              <a:gd name="T2" fmla="*/ 2147483647 w 21600"/>
              <a:gd name="T3" fmla="*/ 2147483647 h 39180"/>
              <a:gd name="T4" fmla="*/ 0 w 21600"/>
              <a:gd name="T5" fmla="*/ 2147483647 h 39180"/>
              <a:gd name="T6" fmla="*/ 0 60000 65536"/>
              <a:gd name="T7" fmla="*/ 0 60000 65536"/>
              <a:gd name="T8" fmla="*/ 0 60000 65536"/>
              <a:gd name="T9" fmla="*/ 0 w 21600"/>
              <a:gd name="T10" fmla="*/ 0 h 39180"/>
              <a:gd name="T11" fmla="*/ 21600 w 21600"/>
              <a:gd name="T12" fmla="*/ 39180 h 391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180" fill="none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</a:path>
              <a:path w="21600" h="39180" stroke="0" extrusionOk="0">
                <a:moveTo>
                  <a:pt x="7182" y="-1"/>
                </a:moveTo>
                <a:cubicBezTo>
                  <a:pt x="15821" y="3045"/>
                  <a:pt x="21600" y="11210"/>
                  <a:pt x="21600" y="20371"/>
                </a:cubicBezTo>
                <a:cubicBezTo>
                  <a:pt x="21600" y="28162"/>
                  <a:pt x="17403" y="35349"/>
                  <a:pt x="10619" y="39180"/>
                </a:cubicBezTo>
                <a:lnTo>
                  <a:pt x="0" y="20371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Arc 7"/>
          <p:cNvSpPr>
            <a:spLocks/>
          </p:cNvSpPr>
          <p:nvPr/>
        </p:nvSpPr>
        <p:spPr bwMode="auto">
          <a:xfrm rot="10800000" flipV="1">
            <a:off x="3148522" y="2350836"/>
            <a:ext cx="1658938" cy="1671638"/>
          </a:xfrm>
          <a:custGeom>
            <a:avLst/>
            <a:gdLst>
              <a:gd name="T0" fmla="*/ 2147483647 w 21600"/>
              <a:gd name="T1" fmla="*/ 0 h 39750"/>
              <a:gd name="T2" fmla="*/ 2147483647 w 21600"/>
              <a:gd name="T3" fmla="*/ 2147483647 h 39750"/>
              <a:gd name="T4" fmla="*/ 0 w 21600"/>
              <a:gd name="T5" fmla="*/ 2147483647 h 39750"/>
              <a:gd name="T6" fmla="*/ 0 60000 65536"/>
              <a:gd name="T7" fmla="*/ 0 60000 65536"/>
              <a:gd name="T8" fmla="*/ 0 60000 65536"/>
              <a:gd name="T9" fmla="*/ 0 w 21600"/>
              <a:gd name="T10" fmla="*/ 0 h 39750"/>
              <a:gd name="T11" fmla="*/ 21600 w 21600"/>
              <a:gd name="T12" fmla="*/ 39750 h 397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750" fill="none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</a:path>
              <a:path w="21600" h="39750" stroke="0" extrusionOk="0">
                <a:moveTo>
                  <a:pt x="8091" y="-1"/>
                </a:moveTo>
                <a:cubicBezTo>
                  <a:pt x="16255" y="3298"/>
                  <a:pt x="21600" y="11221"/>
                  <a:pt x="21600" y="20027"/>
                </a:cubicBezTo>
                <a:cubicBezTo>
                  <a:pt x="21600" y="28549"/>
                  <a:pt x="16588" y="36275"/>
                  <a:pt x="8807" y="39750"/>
                </a:cubicBezTo>
                <a:lnTo>
                  <a:pt x="0" y="20027"/>
                </a:lnTo>
                <a:close/>
              </a:path>
            </a:pathLst>
          </a:custGeom>
          <a:noFill/>
          <a:ln w="57150" cap="flat" cmpd="sng" algn="ctr">
            <a:solidFill>
              <a:srgbClr val="4F81BD"/>
            </a:solidFill>
            <a:prstDash val="solid"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10" name="Text Box 8"/>
          <p:cNvSpPr txBox="1">
            <a:spLocks noChangeArrowheads="1"/>
          </p:cNvSpPr>
          <p:nvPr/>
        </p:nvSpPr>
        <p:spPr bwMode="auto">
          <a:xfrm>
            <a:off x="3605212" y="3381968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－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1" name="Text Box 9"/>
          <p:cNvSpPr txBox="1">
            <a:spLocks noChangeArrowheads="1"/>
          </p:cNvSpPr>
          <p:nvPr/>
        </p:nvSpPr>
        <p:spPr bwMode="auto">
          <a:xfrm>
            <a:off x="6008197" y="2529506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＋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12" name="Text Box 10"/>
          <p:cNvSpPr txBox="1">
            <a:spLocks noChangeArrowheads="1"/>
          </p:cNvSpPr>
          <p:nvPr/>
        </p:nvSpPr>
        <p:spPr bwMode="auto">
          <a:xfrm>
            <a:off x="4100303" y="3797049"/>
            <a:ext cx="1638590" cy="46166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D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課業壓力</a:t>
            </a:r>
          </a:p>
        </p:txBody>
      </p:sp>
      <p:sp>
        <p:nvSpPr>
          <p:cNvPr id="113" name="Text Box 11"/>
          <p:cNvSpPr txBox="1">
            <a:spLocks noChangeArrowheads="1"/>
          </p:cNvSpPr>
          <p:nvPr/>
        </p:nvSpPr>
        <p:spPr bwMode="auto">
          <a:xfrm>
            <a:off x="4453447" y="2044449"/>
            <a:ext cx="1023037" cy="46166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A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熬夜</a:t>
            </a:r>
          </a:p>
        </p:txBody>
      </p:sp>
      <p:sp>
        <p:nvSpPr>
          <p:cNvPr id="122" name="Arc 20"/>
          <p:cNvSpPr>
            <a:spLocks/>
          </p:cNvSpPr>
          <p:nvPr/>
        </p:nvSpPr>
        <p:spPr bwMode="auto">
          <a:xfrm rot="4080265">
            <a:off x="5114598" y="4466865"/>
            <a:ext cx="1559056" cy="909699"/>
          </a:xfrm>
          <a:custGeom>
            <a:avLst/>
            <a:gdLst>
              <a:gd name="T0" fmla="*/ 2147483647 w 21600"/>
              <a:gd name="T1" fmla="*/ 0 h 24976"/>
              <a:gd name="T2" fmla="*/ 2147483647 w 21600"/>
              <a:gd name="T3" fmla="*/ 2147483647 h 24976"/>
              <a:gd name="T4" fmla="*/ 0 w 21600"/>
              <a:gd name="T5" fmla="*/ 2147483647 h 24976"/>
              <a:gd name="T6" fmla="*/ 0 60000 65536"/>
              <a:gd name="T7" fmla="*/ 0 60000 65536"/>
              <a:gd name="T8" fmla="*/ 0 60000 65536"/>
              <a:gd name="T9" fmla="*/ 0 w 21600"/>
              <a:gd name="T10" fmla="*/ 0 h 24976"/>
              <a:gd name="T11" fmla="*/ 21600 w 21600"/>
              <a:gd name="T12" fmla="*/ 24976 h 24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976" fill="none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</a:path>
              <a:path w="21600" h="24976" stroke="0" extrusionOk="0">
                <a:moveTo>
                  <a:pt x="11082" y="0"/>
                </a:moveTo>
                <a:cubicBezTo>
                  <a:pt x="17606" y="3899"/>
                  <a:pt x="21600" y="10940"/>
                  <a:pt x="21600" y="18540"/>
                </a:cubicBezTo>
                <a:cubicBezTo>
                  <a:pt x="21600" y="20722"/>
                  <a:pt x="21269" y="22892"/>
                  <a:pt x="20618" y="24975"/>
                </a:cubicBezTo>
                <a:lnTo>
                  <a:pt x="0" y="18540"/>
                </a:lnTo>
                <a:close/>
              </a:path>
            </a:pathLst>
          </a:custGeom>
          <a:noFill/>
          <a:ln w="57150" cap="flat" cmpd="sng" algn="ctr">
            <a:solidFill>
              <a:srgbClr val="4F81BD"/>
            </a:solidFill>
            <a:prstDash val="solid"/>
            <a:headEnd/>
            <a:tailEnd type="triangle" w="med" len="med"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/>
              <a:cs typeface="+mn-cs"/>
            </a:endParaRPr>
          </a:p>
        </p:txBody>
      </p:sp>
      <p:sp>
        <p:nvSpPr>
          <p:cNvPr id="123" name="Arc 21"/>
          <p:cNvSpPr>
            <a:spLocks/>
          </p:cNvSpPr>
          <p:nvPr/>
        </p:nvSpPr>
        <p:spPr bwMode="auto">
          <a:xfrm rot="10800000" flipV="1">
            <a:off x="3305461" y="4139949"/>
            <a:ext cx="1658938" cy="1590675"/>
          </a:xfrm>
          <a:custGeom>
            <a:avLst/>
            <a:gdLst>
              <a:gd name="T0" fmla="*/ 2147483647 w 21600"/>
              <a:gd name="T1" fmla="*/ 0 h 37766"/>
              <a:gd name="T2" fmla="*/ 2147483647 w 21600"/>
              <a:gd name="T3" fmla="*/ 2147483647 h 37766"/>
              <a:gd name="T4" fmla="*/ 0 w 21600"/>
              <a:gd name="T5" fmla="*/ 2147483647 h 37766"/>
              <a:gd name="T6" fmla="*/ 0 60000 65536"/>
              <a:gd name="T7" fmla="*/ 0 60000 65536"/>
              <a:gd name="T8" fmla="*/ 0 60000 65536"/>
              <a:gd name="T9" fmla="*/ 0 w 21600"/>
              <a:gd name="T10" fmla="*/ 0 h 37766"/>
              <a:gd name="T11" fmla="*/ 21600 w 21600"/>
              <a:gd name="T12" fmla="*/ 37766 h 377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7766" fill="none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</a:path>
              <a:path w="21600" h="37766" stroke="0" extrusionOk="0">
                <a:moveTo>
                  <a:pt x="9999" y="-1"/>
                </a:moveTo>
                <a:cubicBezTo>
                  <a:pt x="17129" y="3723"/>
                  <a:pt x="21600" y="11101"/>
                  <a:pt x="21600" y="19146"/>
                </a:cubicBezTo>
                <a:cubicBezTo>
                  <a:pt x="21600" y="26801"/>
                  <a:pt x="17547" y="33885"/>
                  <a:pt x="10947" y="37765"/>
                </a:cubicBezTo>
                <a:lnTo>
                  <a:pt x="0" y="19146"/>
                </a:lnTo>
                <a:close/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Text Box 22"/>
          <p:cNvSpPr txBox="1">
            <a:spLocks noChangeArrowheads="1"/>
          </p:cNvSpPr>
          <p:nvPr/>
        </p:nvSpPr>
        <p:spPr bwMode="auto">
          <a:xfrm>
            <a:off x="3648899" y="4305259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－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5" name="Text Box 23"/>
          <p:cNvSpPr txBox="1">
            <a:spLocks noChangeArrowheads="1"/>
          </p:cNvSpPr>
          <p:nvPr/>
        </p:nvSpPr>
        <p:spPr bwMode="auto">
          <a:xfrm>
            <a:off x="5796217" y="5250036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＋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126" name="Text Box 24"/>
          <p:cNvSpPr txBox="1">
            <a:spLocks noChangeArrowheads="1"/>
          </p:cNvSpPr>
          <p:nvPr/>
        </p:nvSpPr>
        <p:spPr bwMode="auto">
          <a:xfrm>
            <a:off x="4117897" y="5625849"/>
            <a:ext cx="1638590" cy="461665"/>
          </a:xfrm>
          <a:prstGeom prst="rect">
            <a:avLst/>
          </a:prstGeom>
          <a:gradFill rotWithShape="1">
            <a:gsLst>
              <a:gs pos="0">
                <a:srgbClr val="8064A2">
                  <a:shade val="51000"/>
                  <a:satMod val="130000"/>
                </a:srgbClr>
              </a:gs>
              <a:gs pos="80000">
                <a:srgbClr val="8064A2">
                  <a:shade val="93000"/>
                  <a:satMod val="130000"/>
                </a:srgbClr>
              </a:gs>
              <a:gs pos="100000">
                <a:srgbClr val="8064A2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C</a:t>
            </a:r>
            <a:r>
              <a:rPr kumimoji="0" lang="zh-TW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標楷體" pitchFamily="65" charset="-120"/>
                <a:cs typeface="+mn-cs"/>
              </a:rPr>
              <a:t>平時努力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4758247" y="4103436"/>
            <a:ext cx="1828800" cy="990600"/>
            <a:chOff x="2496" y="2208"/>
            <a:chExt cx="1152" cy="624"/>
          </a:xfrm>
          <a:noFill/>
        </p:grpSpPr>
        <p:sp>
          <p:nvSpPr>
            <p:cNvPr id="128" name="Arc 26"/>
            <p:cNvSpPr>
              <a:spLocks/>
            </p:cNvSpPr>
            <p:nvPr/>
          </p:nvSpPr>
          <p:spPr bwMode="auto">
            <a:xfrm flipV="1">
              <a:off x="2496" y="2280"/>
              <a:ext cx="757" cy="448"/>
            </a:xfrm>
            <a:custGeom>
              <a:avLst/>
              <a:gdLst>
                <a:gd name="T0" fmla="*/ 0 w 15340"/>
                <a:gd name="T1" fmla="*/ 0 h 18594"/>
                <a:gd name="T2" fmla="*/ 0 w 15340"/>
                <a:gd name="T3" fmla="*/ 0 h 18594"/>
                <a:gd name="T4" fmla="*/ 0 w 15340"/>
                <a:gd name="T5" fmla="*/ 0 h 18594"/>
                <a:gd name="T6" fmla="*/ 0 60000 65536"/>
                <a:gd name="T7" fmla="*/ 0 60000 65536"/>
                <a:gd name="T8" fmla="*/ 0 60000 65536"/>
                <a:gd name="T9" fmla="*/ 0 w 15340"/>
                <a:gd name="T10" fmla="*/ 0 h 18594"/>
                <a:gd name="T11" fmla="*/ 15340 w 15340"/>
                <a:gd name="T12" fmla="*/ 18594 h 1859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340" h="18594" fill="none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</a:path>
                <a:path w="15340" h="18594" stroke="0" extrusionOk="0">
                  <a:moveTo>
                    <a:pt x="15340" y="15206"/>
                  </a:moveTo>
                  <a:cubicBezTo>
                    <a:pt x="14041" y="16516"/>
                    <a:pt x="12580" y="17655"/>
                    <a:pt x="10991" y="18593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38100" cap="flat" cmpd="sng" algn="ctr">
              <a:solidFill>
                <a:srgbClr val="4F81BD"/>
              </a:solidFill>
              <a:prstDash val="solid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3072" y="2208"/>
              <a:ext cx="576" cy="624"/>
              <a:chOff x="3072" y="2208"/>
              <a:chExt cx="576" cy="624"/>
            </a:xfrm>
            <a:grpFill/>
          </p:grpSpPr>
          <p:sp>
            <p:nvSpPr>
              <p:cNvPr id="130" name="Line 28"/>
              <p:cNvSpPr>
                <a:spLocks noChangeShapeType="1"/>
              </p:cNvSpPr>
              <p:nvPr/>
            </p:nvSpPr>
            <p:spPr bwMode="auto">
              <a:xfrm flipH="1">
                <a:off x="3072" y="2208"/>
                <a:ext cx="336" cy="336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Line 29"/>
              <p:cNvSpPr>
                <a:spLocks noChangeShapeType="1"/>
              </p:cNvSpPr>
              <p:nvPr/>
            </p:nvSpPr>
            <p:spPr bwMode="auto">
              <a:xfrm flipH="1">
                <a:off x="3264" y="2448"/>
                <a:ext cx="384" cy="384"/>
              </a:xfrm>
              <a:prstGeom prst="line">
                <a:avLst/>
              </a:prstGeom>
              <a:grpFill/>
              <a:ln w="9525">
                <a:solidFill>
                  <a:sysClr val="windowText" lastClr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TW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Text Box 30"/>
              <p:cNvSpPr txBox="1">
                <a:spLocks noChangeArrowheads="1"/>
              </p:cNvSpPr>
              <p:nvPr/>
            </p:nvSpPr>
            <p:spPr bwMode="auto">
              <a:xfrm rot="18780000">
                <a:off x="3110" y="2362"/>
                <a:ext cx="500" cy="2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2400" b="1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itchFamily="18" charset="0"/>
                    <a:ea typeface="標楷體" pitchFamily="65" charset="-120"/>
                  </a:rPr>
                  <a:t>滯延</a:t>
                </a:r>
              </a:p>
            </p:txBody>
          </p:sp>
        </p:grpSp>
      </p:grpSp>
      <p:sp>
        <p:nvSpPr>
          <p:cNvPr id="133" name="Text Box 31"/>
          <p:cNvSpPr txBox="1">
            <a:spLocks noChangeArrowheads="1"/>
          </p:cNvSpPr>
          <p:nvPr/>
        </p:nvSpPr>
        <p:spPr bwMode="auto">
          <a:xfrm>
            <a:off x="6188535" y="5598836"/>
            <a:ext cx="4860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en-US" sz="2400" b="1" dirty="0" smtClean="0">
                <a:solidFill>
                  <a:srgbClr val="FFFF00"/>
                </a:solidFill>
                <a:latin typeface="Gungsuh" pitchFamily="18" charset="-127"/>
                <a:ea typeface="Gungsuh" pitchFamily="18" charset="-127"/>
              </a:rPr>
              <a:t>＋</a:t>
            </a:r>
            <a:endParaRPr lang="zh-TW" altLang="en-US" sz="2400" b="1" dirty="0">
              <a:solidFill>
                <a:srgbClr val="FFFF00"/>
              </a:solidFill>
              <a:latin typeface="Gungsuh" pitchFamily="18" charset="-127"/>
              <a:ea typeface="Gungsuh" pitchFamily="18" charset="-127"/>
            </a:endParaRPr>
          </a:p>
        </p:txBody>
      </p:sp>
      <p:pic>
        <p:nvPicPr>
          <p:cNvPr id="142" name="Picture 56" descr="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64599" y="4158676"/>
            <a:ext cx="536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" name="燕尾形向右箭號 142"/>
          <p:cNvSpPr/>
          <p:nvPr/>
        </p:nvSpPr>
        <p:spPr>
          <a:xfrm>
            <a:off x="2581165" y="5700090"/>
            <a:ext cx="1368152" cy="720080"/>
          </a:xfrm>
          <a:prstGeom prst="notchedRight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根本解</a:t>
            </a:r>
          </a:p>
        </p:txBody>
      </p:sp>
      <p:sp>
        <p:nvSpPr>
          <p:cNvPr id="144" name="燕尾形向右箭號 143"/>
          <p:cNvSpPr/>
          <p:nvPr/>
        </p:nvSpPr>
        <p:spPr>
          <a:xfrm rot="20448102" flipH="1">
            <a:off x="5391812" y="1287401"/>
            <a:ext cx="1584176" cy="720080"/>
          </a:xfrm>
          <a:prstGeom prst="notchedRight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表象解</a:t>
            </a:r>
          </a:p>
        </p:txBody>
      </p: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18937" y="3936807"/>
            <a:ext cx="2130180" cy="1596885"/>
            <a:chOff x="3161" y="2736"/>
            <a:chExt cx="1948" cy="1296"/>
          </a:xfrm>
        </p:grpSpPr>
        <p:sp>
          <p:nvSpPr>
            <p:cNvPr id="146" name="Freeform 45"/>
            <p:cNvSpPr>
              <a:spLocks/>
            </p:cNvSpPr>
            <p:nvPr/>
          </p:nvSpPr>
          <p:spPr bwMode="auto">
            <a:xfrm>
              <a:off x="3888" y="2736"/>
              <a:ext cx="672" cy="432"/>
            </a:xfrm>
            <a:custGeom>
              <a:avLst/>
              <a:gdLst>
                <a:gd name="T0" fmla="*/ 0 w 2112"/>
                <a:gd name="T1" fmla="*/ 13 h 672"/>
                <a:gd name="T2" fmla="*/ 0 w 2112"/>
                <a:gd name="T3" fmla="*/ 1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 cap="flat" cmpd="sng" algn="ctr">
              <a:solidFill>
                <a:srgbClr val="4BACC6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47" name="Line 46"/>
            <p:cNvSpPr>
              <a:spLocks noChangeShapeType="1"/>
            </p:cNvSpPr>
            <p:nvPr/>
          </p:nvSpPr>
          <p:spPr bwMode="auto">
            <a:xfrm flipH="1" flipV="1">
              <a:off x="3888" y="2784"/>
              <a:ext cx="0" cy="1104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48" name="Line 47"/>
            <p:cNvSpPr>
              <a:spLocks noChangeShapeType="1"/>
            </p:cNvSpPr>
            <p:nvPr/>
          </p:nvSpPr>
          <p:spPr bwMode="auto">
            <a:xfrm>
              <a:off x="3888" y="3840"/>
              <a:ext cx="1221" cy="0"/>
            </a:xfrm>
            <a:prstGeom prst="line">
              <a:avLst/>
            </a:prstGeom>
            <a:noFill/>
            <a:ln w="9525" cap="flat" cmpd="sng" algn="ctr">
              <a:solidFill>
                <a:srgbClr val="8064A2">
                  <a:shade val="95000"/>
                  <a:satMod val="105000"/>
                </a:srgbClr>
              </a:solidFill>
              <a:prstDash val="solid"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49" name="Freeform 48"/>
            <p:cNvSpPr>
              <a:spLocks/>
            </p:cNvSpPr>
            <p:nvPr/>
          </p:nvSpPr>
          <p:spPr bwMode="auto">
            <a:xfrm flipV="1">
              <a:off x="3888" y="3408"/>
              <a:ext cx="816" cy="288"/>
            </a:xfrm>
            <a:custGeom>
              <a:avLst/>
              <a:gdLst>
                <a:gd name="T0" fmla="*/ 0 w 2112"/>
                <a:gd name="T1" fmla="*/ 0 h 672"/>
                <a:gd name="T2" fmla="*/ 0 w 2112"/>
                <a:gd name="T3" fmla="*/ 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 cap="flat" cmpd="sng" algn="ctr">
              <a:solidFill>
                <a:srgbClr val="C0504D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3" name="Text Box 52"/>
            <p:cNvSpPr txBox="1">
              <a:spLocks noChangeArrowheads="1"/>
            </p:cNvSpPr>
            <p:nvPr/>
          </p:nvSpPr>
          <p:spPr bwMode="auto">
            <a:xfrm>
              <a:off x="3312" y="2976"/>
              <a:ext cx="581" cy="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A</a:t>
              </a: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熬夜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D</a:t>
              </a: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壓力</a:t>
              </a:r>
            </a:p>
          </p:txBody>
        </p:sp>
        <p:sp>
          <p:nvSpPr>
            <p:cNvPr id="154" name="Text Box 53"/>
            <p:cNvSpPr txBox="1">
              <a:spLocks noChangeArrowheads="1"/>
            </p:cNvSpPr>
            <p:nvPr/>
          </p:nvSpPr>
          <p:spPr bwMode="auto">
            <a:xfrm>
              <a:off x="3161" y="3360"/>
              <a:ext cx="911" cy="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B</a:t>
              </a: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健康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標楷體" pitchFamily="65" charset="-12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C</a:t>
              </a:r>
              <a:r>
                <a:rPr kumimoji="0" lang="zh-TW" altLang="en-US" sz="18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標楷體" pitchFamily="65" charset="-120"/>
                </a:rPr>
                <a:t>平時努力</a:t>
              </a:r>
            </a:p>
          </p:txBody>
        </p:sp>
        <p:sp>
          <p:nvSpPr>
            <p:cNvPr id="155" name="Freeform 54"/>
            <p:cNvSpPr>
              <a:spLocks/>
            </p:cNvSpPr>
            <p:nvPr/>
          </p:nvSpPr>
          <p:spPr bwMode="auto">
            <a:xfrm>
              <a:off x="3888" y="2832"/>
              <a:ext cx="672" cy="432"/>
            </a:xfrm>
            <a:custGeom>
              <a:avLst/>
              <a:gdLst>
                <a:gd name="T0" fmla="*/ 0 w 2112"/>
                <a:gd name="T1" fmla="*/ 13 h 672"/>
                <a:gd name="T2" fmla="*/ 0 w 2112"/>
                <a:gd name="T3" fmla="*/ 1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 cap="flat" cmpd="sng" algn="ctr">
              <a:solidFill>
                <a:srgbClr val="F79646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  <p:sp>
          <p:nvSpPr>
            <p:cNvPr id="156" name="Freeform 55"/>
            <p:cNvSpPr>
              <a:spLocks/>
            </p:cNvSpPr>
            <p:nvPr/>
          </p:nvSpPr>
          <p:spPr bwMode="auto">
            <a:xfrm flipV="1">
              <a:off x="3888" y="3744"/>
              <a:ext cx="816" cy="288"/>
            </a:xfrm>
            <a:custGeom>
              <a:avLst/>
              <a:gdLst>
                <a:gd name="T0" fmla="*/ 0 w 2112"/>
                <a:gd name="T1" fmla="*/ 0 h 672"/>
                <a:gd name="T2" fmla="*/ 0 w 2112"/>
                <a:gd name="T3" fmla="*/ 0 h 672"/>
                <a:gd name="T4" fmla="*/ 0 w 2112"/>
                <a:gd name="T5" fmla="*/ 0 h 672"/>
                <a:gd name="T6" fmla="*/ 0 60000 65536"/>
                <a:gd name="T7" fmla="*/ 0 60000 65536"/>
                <a:gd name="T8" fmla="*/ 0 60000 65536"/>
                <a:gd name="T9" fmla="*/ 0 w 2112"/>
                <a:gd name="T10" fmla="*/ 0 h 672"/>
                <a:gd name="T11" fmla="*/ 2112 w 2112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672">
                  <a:moveTo>
                    <a:pt x="0" y="672"/>
                  </a:moveTo>
                  <a:cubicBezTo>
                    <a:pt x="568" y="656"/>
                    <a:pt x="1136" y="640"/>
                    <a:pt x="1488" y="528"/>
                  </a:cubicBezTo>
                  <a:cubicBezTo>
                    <a:pt x="1840" y="416"/>
                    <a:pt x="1976" y="208"/>
                    <a:pt x="2112" y="0"/>
                  </a:cubicBezTo>
                </a:path>
              </a:pathLst>
            </a:custGeom>
            <a:noFill/>
            <a:ln w="38100" cap="flat" cmpd="sng" algn="ctr">
              <a:solidFill>
                <a:srgbClr val="9BBB59"/>
              </a:solidFill>
              <a:prstDash val="solid"/>
              <a:headEnd/>
              <a:tailEnd type="triangl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/>
                <a:cs typeface="+mn-cs"/>
              </a:endParaRPr>
            </a:p>
          </p:txBody>
        </p:sp>
      </p:grpSp>
      <p:pic>
        <p:nvPicPr>
          <p:cNvPr id="157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7946" y="2900534"/>
            <a:ext cx="554037" cy="642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58" name="Picture 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7194" y="4661914"/>
            <a:ext cx="554037" cy="6429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685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5" grpId="0" animBg="1"/>
      <p:bldP spid="93" grpId="0"/>
      <p:bldP spid="108" grpId="0" animBg="1"/>
      <p:bldP spid="109" grpId="0" animBg="1"/>
      <p:bldP spid="110" grpId="0"/>
      <p:bldP spid="111" grpId="0"/>
      <p:bldP spid="112" grpId="0" animBg="1"/>
      <p:bldP spid="113" grpId="0" animBg="1"/>
      <p:bldP spid="122" grpId="0" animBg="1"/>
      <p:bldP spid="123" grpId="0" animBg="1"/>
      <p:bldP spid="124" grpId="0"/>
      <p:bldP spid="125" grpId="0"/>
      <p:bldP spid="126" grpId="0" animBg="1"/>
      <p:bldP spid="133" grpId="0"/>
      <p:bldP spid="143" grpId="0" animBg="1"/>
      <p:bldP spid="1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933064-314A-4405-8320-45C0C6DF8B0D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00761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207962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rgbClr val="FFFF00"/>
                </a:solidFill>
              </a:rPr>
              <a:t>系統思考圖簡例</a:t>
            </a:r>
          </a:p>
        </p:txBody>
      </p:sp>
      <p:pic>
        <p:nvPicPr>
          <p:cNvPr id="538628" name="Picture 3" descr="j028376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57900" y="3479800"/>
            <a:ext cx="1528763" cy="10445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wifi</a:t>
            </a:r>
            <a:r>
              <a:rPr lang="zh-TW" altLang="en-US" dirty="0"/>
              <a:t>藍芽模組待機失效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9" y="1166920"/>
            <a:ext cx="7669061" cy="508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48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華碩</a:t>
            </a:r>
            <a:r>
              <a:rPr lang="en-US" altLang="zh-TW" dirty="0" smtClean="0"/>
              <a:t>22</a:t>
            </a:r>
            <a:r>
              <a:rPr lang="zh-TW" altLang="en-US" dirty="0" smtClean="0"/>
              <a:t>年來最大虧損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90404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文字方塊 4"/>
          <p:cNvSpPr txBox="1"/>
          <p:nvPr/>
        </p:nvSpPr>
        <p:spPr>
          <a:xfrm>
            <a:off x="7308304" y="3789040"/>
            <a:ext cx="1656185" cy="218521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TW" altLang="zh-TW" sz="2800" b="1" dirty="0" smtClean="0">
                <a:solidFill>
                  <a:srgbClr val="002060"/>
                </a:solidFill>
              </a:rPr>
              <a:t>誰</a:t>
            </a:r>
            <a:r>
              <a:rPr lang="zh-TW" altLang="zh-TW" b="1" dirty="0" smtClean="0">
                <a:solidFill>
                  <a:srgbClr val="FF0000"/>
                </a:solidFill>
              </a:rPr>
              <a:t>都沒料到，造成華碩鉅大虧損的，居然是二</a:t>
            </a:r>
            <a:r>
              <a:rPr lang="en-US" altLang="zh-TW" b="1" dirty="0" smtClean="0">
                <a:solidFill>
                  <a:srgbClr val="FF0000"/>
                </a:solidFill>
              </a:rPr>
              <a:t>○○</a:t>
            </a:r>
            <a:r>
              <a:rPr lang="zh-TW" altLang="zh-TW" b="1" dirty="0" smtClean="0">
                <a:solidFill>
                  <a:srgbClr val="FF0000"/>
                </a:solidFill>
              </a:rPr>
              <a:t>七年推出的殺手級武器──易</a:t>
            </a:r>
            <a:r>
              <a:rPr lang="en-US" altLang="zh-TW" b="1" dirty="0" smtClean="0">
                <a:solidFill>
                  <a:srgbClr val="FF0000"/>
                </a:solidFill>
              </a:rPr>
              <a:t>PC</a:t>
            </a:r>
            <a:r>
              <a:rPr lang="zh-TW" altLang="zh-TW" b="1" dirty="0" smtClean="0">
                <a:solidFill>
                  <a:srgbClr val="FF0000"/>
                </a:solidFill>
              </a:rPr>
              <a:t>（</a:t>
            </a:r>
            <a:r>
              <a:rPr lang="en-US" altLang="zh-TW" b="1" dirty="0" err="1" smtClean="0">
                <a:solidFill>
                  <a:srgbClr val="FF0000"/>
                </a:solidFill>
              </a:rPr>
              <a:t>Eee</a:t>
            </a:r>
            <a:r>
              <a:rPr lang="en-US" altLang="zh-TW" b="1" dirty="0" smtClean="0">
                <a:solidFill>
                  <a:srgbClr val="FF0000"/>
                </a:solidFill>
              </a:rPr>
              <a:t> PC</a:t>
            </a:r>
            <a:r>
              <a:rPr lang="zh-TW" altLang="zh-TW" b="1" dirty="0" smtClean="0">
                <a:solidFill>
                  <a:srgbClr val="FF0000"/>
                </a:solidFill>
              </a:rPr>
              <a:t>）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E3E3FF"/>
                </a:solidFill>
              </a:rPr>
              <a:t>三十億元怎麼虧的？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29DEA-959B-46A1-AD87-9148AD3ECE8C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22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60418" name="Picture 2" descr="https://fbcdn-sphotos-h-a.akamaihd.net/hphotos-ak-ash4/524820_445554828867435_870243882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13910"/>
            <a:ext cx="7224803" cy="541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67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2AFE15-A439-4D91-A3EE-91FE2A2AA09E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23</a:t>
            </a:fld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44771" name="Rectangle 2"/>
          <p:cNvSpPr>
            <a:spLocks noChangeArrowheads="1"/>
          </p:cNvSpPr>
          <p:nvPr/>
        </p:nvSpPr>
        <p:spPr bwMode="auto">
          <a:xfrm>
            <a:off x="609600" y="1524000"/>
            <a:ext cx="7772400" cy="411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12523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latin typeface="標楷體" pitchFamily="65" charset="-120"/>
              </a:rPr>
              <a:t>心智模式的定義（樹狀表示）</a:t>
            </a:r>
          </a:p>
        </p:txBody>
      </p:sp>
      <p:sp>
        <p:nvSpPr>
          <p:cNvPr id="544773" name="Text Box 4"/>
          <p:cNvSpPr txBox="1">
            <a:spLocks noChangeArrowheads="1"/>
          </p:cNvSpPr>
          <p:nvPr/>
        </p:nvSpPr>
        <p:spPr bwMode="auto">
          <a:xfrm>
            <a:off x="990600" y="38100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>
                <a:solidFill>
                  <a:srgbClr val="FFFFFF"/>
                </a:solidFill>
                <a:latin typeface="標楷體" pitchFamily="65" charset="-120"/>
              </a:rPr>
              <a:t>心智模式  （兩個表徵）</a:t>
            </a:r>
          </a:p>
        </p:txBody>
      </p:sp>
      <p:sp>
        <p:nvSpPr>
          <p:cNvPr id="544774" name="Freeform 5"/>
          <p:cNvSpPr>
            <a:spLocks/>
          </p:cNvSpPr>
          <p:nvPr/>
        </p:nvSpPr>
        <p:spPr bwMode="auto">
          <a:xfrm>
            <a:off x="2343150" y="3162300"/>
            <a:ext cx="762000" cy="914400"/>
          </a:xfrm>
          <a:custGeom>
            <a:avLst/>
            <a:gdLst>
              <a:gd name="T0" fmla="*/ 0 w 480"/>
              <a:gd name="T1" fmla="*/ 2147483647 h 576"/>
              <a:gd name="T2" fmla="*/ 2147483647 w 480"/>
              <a:gd name="T3" fmla="*/ 0 h 576"/>
              <a:gd name="T4" fmla="*/ 0 60000 65536"/>
              <a:gd name="T5" fmla="*/ 0 60000 65536"/>
              <a:gd name="T6" fmla="*/ 0 w 480"/>
              <a:gd name="T7" fmla="*/ 0 h 576"/>
              <a:gd name="T8" fmla="*/ 480 w 480"/>
              <a:gd name="T9" fmla="*/ 576 h 57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0" h="576">
                <a:moveTo>
                  <a:pt x="0" y="576"/>
                </a:moveTo>
                <a:lnTo>
                  <a:pt x="48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544775" name="Freeform 6"/>
          <p:cNvSpPr>
            <a:spLocks/>
          </p:cNvSpPr>
          <p:nvPr/>
        </p:nvSpPr>
        <p:spPr bwMode="auto">
          <a:xfrm>
            <a:off x="2343150" y="4076700"/>
            <a:ext cx="781050" cy="1028700"/>
          </a:xfrm>
          <a:custGeom>
            <a:avLst/>
            <a:gdLst>
              <a:gd name="T0" fmla="*/ 0 w 492"/>
              <a:gd name="T1" fmla="*/ 0 h 648"/>
              <a:gd name="T2" fmla="*/ 2147483647 w 492"/>
              <a:gd name="T3" fmla="*/ 2147483647 h 648"/>
              <a:gd name="T4" fmla="*/ 0 60000 65536"/>
              <a:gd name="T5" fmla="*/ 0 60000 65536"/>
              <a:gd name="T6" fmla="*/ 0 w 492"/>
              <a:gd name="T7" fmla="*/ 0 h 648"/>
              <a:gd name="T8" fmla="*/ 492 w 492"/>
              <a:gd name="T9" fmla="*/ 648 h 64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2" h="648">
                <a:moveTo>
                  <a:pt x="0" y="0"/>
                </a:moveTo>
                <a:lnTo>
                  <a:pt x="492" y="64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>
              <a:solidFill>
                <a:srgbClr val="FFFFFF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181600" y="1676400"/>
            <a:ext cx="3352800" cy="3657600"/>
            <a:chOff x="3264" y="1056"/>
            <a:chExt cx="2112" cy="2304"/>
          </a:xfrm>
        </p:grpSpPr>
        <p:sp>
          <p:nvSpPr>
            <p:cNvPr id="544783" name="Text Box 8"/>
            <p:cNvSpPr txBox="1">
              <a:spLocks noChangeArrowheads="1"/>
            </p:cNvSpPr>
            <p:nvPr/>
          </p:nvSpPr>
          <p:spPr bwMode="auto">
            <a:xfrm>
              <a:off x="3264" y="307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rgbClr val="66FFFF"/>
                  </a:solidFill>
                  <a:latin typeface="標楷體" pitchFamily="65" charset="-120"/>
                </a:rPr>
                <a:t>邏輯</a:t>
              </a: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744" y="1056"/>
              <a:ext cx="1632" cy="1824"/>
              <a:chOff x="3456" y="1200"/>
              <a:chExt cx="1632" cy="1824"/>
            </a:xfrm>
          </p:grpSpPr>
          <p:sp>
            <p:nvSpPr>
              <p:cNvPr id="544786" name="Text Box 10"/>
              <p:cNvSpPr txBox="1">
                <a:spLocks noChangeArrowheads="1"/>
              </p:cNvSpPr>
              <p:nvPr/>
            </p:nvSpPr>
            <p:spPr bwMode="auto">
              <a:xfrm>
                <a:off x="4272" y="1728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>
                    <a:solidFill>
                      <a:srgbClr val="FF00FF"/>
                    </a:solidFill>
                    <a:latin typeface="標楷體" pitchFamily="65" charset="-120"/>
                  </a:rPr>
                  <a:t>範圍</a:t>
                </a:r>
              </a:p>
            </p:txBody>
          </p:sp>
          <p:sp>
            <p:nvSpPr>
              <p:cNvPr id="544787" name="Text Box 11"/>
              <p:cNvSpPr txBox="1">
                <a:spLocks noChangeArrowheads="1"/>
              </p:cNvSpPr>
              <p:nvPr/>
            </p:nvSpPr>
            <p:spPr bwMode="auto">
              <a:xfrm>
                <a:off x="4272" y="1200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>
                    <a:solidFill>
                      <a:srgbClr val="FF00FF"/>
                    </a:solidFill>
                    <a:latin typeface="標楷體" pitchFamily="65" charset="-120"/>
                  </a:rPr>
                  <a:t>訴求</a:t>
                </a:r>
              </a:p>
            </p:txBody>
          </p:sp>
          <p:sp>
            <p:nvSpPr>
              <p:cNvPr id="544788" name="Text Box 12"/>
              <p:cNvSpPr txBox="1">
                <a:spLocks noChangeArrowheads="1"/>
              </p:cNvSpPr>
              <p:nvPr/>
            </p:nvSpPr>
            <p:spPr bwMode="auto">
              <a:xfrm>
                <a:off x="4272" y="2256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>
                    <a:solidFill>
                      <a:srgbClr val="FF00FF"/>
                    </a:solidFill>
                    <a:latin typeface="標楷體" pitchFamily="65" charset="-120"/>
                  </a:rPr>
                  <a:t>構件</a:t>
                </a:r>
              </a:p>
            </p:txBody>
          </p:sp>
          <p:sp>
            <p:nvSpPr>
              <p:cNvPr id="544789" name="Text Box 13"/>
              <p:cNvSpPr txBox="1">
                <a:spLocks noChangeArrowheads="1"/>
              </p:cNvSpPr>
              <p:nvPr/>
            </p:nvSpPr>
            <p:spPr bwMode="auto">
              <a:xfrm>
                <a:off x="4272" y="2736"/>
                <a:ext cx="81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TW" altLang="en-US" sz="2400">
                    <a:solidFill>
                      <a:srgbClr val="FF00FF"/>
                    </a:solidFill>
                    <a:latin typeface="標楷體" pitchFamily="65" charset="-120"/>
                  </a:rPr>
                  <a:t>關係</a:t>
                </a:r>
              </a:p>
            </p:txBody>
          </p:sp>
          <p:sp>
            <p:nvSpPr>
              <p:cNvPr id="544790" name="Line 14"/>
              <p:cNvSpPr>
                <a:spLocks noChangeShapeType="1"/>
              </p:cNvSpPr>
              <p:nvPr/>
            </p:nvSpPr>
            <p:spPr bwMode="auto">
              <a:xfrm flipV="1">
                <a:off x="3456" y="1392"/>
                <a:ext cx="864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4791" name="Line 15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864" cy="7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4792" name="Line 16"/>
              <p:cNvSpPr>
                <a:spLocks noChangeShapeType="1"/>
              </p:cNvSpPr>
              <p:nvPr/>
            </p:nvSpPr>
            <p:spPr bwMode="auto">
              <a:xfrm flipV="1">
                <a:off x="3504" y="1920"/>
                <a:ext cx="816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544793" name="Line 17"/>
              <p:cNvSpPr>
                <a:spLocks noChangeShapeType="1"/>
              </p:cNvSpPr>
              <p:nvPr/>
            </p:nvSpPr>
            <p:spPr bwMode="auto">
              <a:xfrm>
                <a:off x="3456" y="2112"/>
                <a:ext cx="864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zh-TW" alt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544785" name="Text Box 18"/>
            <p:cNvSpPr txBox="1">
              <a:spLocks noChangeArrowheads="1"/>
            </p:cNvSpPr>
            <p:nvPr/>
          </p:nvSpPr>
          <p:spPr bwMode="auto">
            <a:xfrm>
              <a:off x="3264" y="1824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rgbClr val="FF5050"/>
                  </a:solidFill>
                  <a:latin typeface="標楷體" pitchFamily="65" charset="-120"/>
                </a:rPr>
                <a:t>假設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048000" y="2895600"/>
            <a:ext cx="2095500" cy="2438400"/>
            <a:chOff x="1920" y="1824"/>
            <a:chExt cx="1320" cy="1536"/>
          </a:xfrm>
        </p:grpSpPr>
        <p:sp>
          <p:nvSpPr>
            <p:cNvPr id="544779" name="Freeform 20"/>
            <p:cNvSpPr>
              <a:spLocks/>
            </p:cNvSpPr>
            <p:nvPr/>
          </p:nvSpPr>
          <p:spPr bwMode="auto">
            <a:xfrm>
              <a:off x="2736" y="3216"/>
              <a:ext cx="504" cy="1"/>
            </a:xfrm>
            <a:custGeom>
              <a:avLst/>
              <a:gdLst>
                <a:gd name="T0" fmla="*/ 0 w 504"/>
                <a:gd name="T1" fmla="*/ 0 h 1"/>
                <a:gd name="T2" fmla="*/ 504 w 504"/>
                <a:gd name="T3" fmla="*/ 0 h 1"/>
                <a:gd name="T4" fmla="*/ 0 60000 65536"/>
                <a:gd name="T5" fmla="*/ 0 60000 65536"/>
                <a:gd name="T6" fmla="*/ 0 w 504"/>
                <a:gd name="T7" fmla="*/ 0 h 1"/>
                <a:gd name="T8" fmla="*/ 504 w 504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04" h="1">
                  <a:moveTo>
                    <a:pt x="0" y="0"/>
                  </a:moveTo>
                  <a:lnTo>
                    <a:pt x="504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44780" name="Freeform 21"/>
            <p:cNvSpPr>
              <a:spLocks/>
            </p:cNvSpPr>
            <p:nvPr/>
          </p:nvSpPr>
          <p:spPr bwMode="auto">
            <a:xfrm>
              <a:off x="2976" y="1968"/>
              <a:ext cx="250" cy="1"/>
            </a:xfrm>
            <a:custGeom>
              <a:avLst/>
              <a:gdLst>
                <a:gd name="T0" fmla="*/ 0 w 250"/>
                <a:gd name="T1" fmla="*/ 0 h 1"/>
                <a:gd name="T2" fmla="*/ 250 w 250"/>
                <a:gd name="T3" fmla="*/ 0 h 1"/>
                <a:gd name="T4" fmla="*/ 0 60000 65536"/>
                <a:gd name="T5" fmla="*/ 0 60000 65536"/>
                <a:gd name="T6" fmla="*/ 0 w 250"/>
                <a:gd name="T7" fmla="*/ 0 h 1"/>
                <a:gd name="T8" fmla="*/ 250 w 250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0" h="1">
                  <a:moveTo>
                    <a:pt x="0" y="0"/>
                  </a:moveTo>
                  <a:lnTo>
                    <a:pt x="25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zh-TW" altLang="en-US">
                <a:solidFill>
                  <a:srgbClr val="FFFFFF"/>
                </a:solidFill>
              </a:endParaRPr>
            </a:p>
          </p:txBody>
        </p:sp>
        <p:sp>
          <p:nvSpPr>
            <p:cNvPr id="544781" name="Text Box 22"/>
            <p:cNvSpPr txBox="1">
              <a:spLocks noChangeArrowheads="1"/>
            </p:cNvSpPr>
            <p:nvPr/>
          </p:nvSpPr>
          <p:spPr bwMode="auto">
            <a:xfrm>
              <a:off x="1920" y="1824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rgbClr val="FF3300"/>
                  </a:solidFill>
                  <a:latin typeface="標楷體" pitchFamily="65" charset="-120"/>
                </a:rPr>
                <a:t>問題的結構</a:t>
              </a:r>
            </a:p>
          </p:txBody>
        </p:sp>
        <p:sp>
          <p:nvSpPr>
            <p:cNvPr id="544782" name="Text Box 23"/>
            <p:cNvSpPr txBox="1">
              <a:spLocks noChangeArrowheads="1"/>
            </p:cNvSpPr>
            <p:nvPr/>
          </p:nvSpPr>
          <p:spPr bwMode="auto">
            <a:xfrm>
              <a:off x="2016" y="3072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TW" altLang="en-US" sz="2400">
                  <a:solidFill>
                    <a:srgbClr val="00FFFF"/>
                  </a:solidFill>
                  <a:latin typeface="標楷體" pitchFamily="65" charset="-120"/>
                </a:rPr>
                <a:t>問題解</a:t>
              </a:r>
            </a:p>
          </p:txBody>
        </p:sp>
      </p:grpSp>
      <p:pic>
        <p:nvPicPr>
          <p:cNvPr id="544778" name="Picture 27" descr="AG00419_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6000" y="1854200"/>
            <a:ext cx="1381125" cy="1038225"/>
          </a:xfrm>
          <a:noFill/>
        </p:spPr>
      </p:pic>
    </p:spTree>
    <p:extLst>
      <p:ext uri="{BB962C8B-B14F-4D97-AF65-F5344CB8AC3E}">
        <p14:creationId xmlns:p14="http://schemas.microsoft.com/office/powerpoint/2010/main" val="28554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4784511" y="964336"/>
            <a:ext cx="3901311" cy="202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1704" y="908720"/>
            <a:ext cx="3901311" cy="2029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704" y="116632"/>
            <a:ext cx="8575467" cy="648072"/>
          </a:xfrm>
          <a:solidFill>
            <a:srgbClr val="00B050"/>
          </a:solidFill>
        </p:spPr>
        <p:txBody>
          <a:bodyPr/>
          <a:lstStyle/>
          <a:p>
            <a:r>
              <a:rPr lang="zh-TW" altLang="en-US" sz="2800" dirty="0" smtClean="0"/>
              <a:t>浣熊師父的心智模式</a:t>
            </a:r>
            <a:r>
              <a:rPr lang="en-US" altLang="zh-TW" sz="2800" dirty="0" smtClean="0"/>
              <a:t>(</a:t>
            </a:r>
            <a:r>
              <a:rPr lang="zh-TW" altLang="en-US" sz="2800" dirty="0" smtClean="0"/>
              <a:t>以系統思考圖表示</a:t>
            </a:r>
            <a:r>
              <a:rPr lang="en-US" altLang="zh-TW" sz="2800" dirty="0" smtClean="0"/>
              <a:t>)</a:t>
            </a:r>
            <a:endParaRPr lang="zh-TW" altLang="en-US" sz="28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24</a:t>
            </a:fld>
            <a:endParaRPr lang="en-US" altLang="zh-TW">
              <a:solidFill>
                <a:srgbClr val="FFFFFF"/>
              </a:solidFill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151704" y="2993412"/>
            <a:ext cx="8568952" cy="2958282"/>
            <a:chOff x="107504" y="2397872"/>
            <a:chExt cx="8856984" cy="2721902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2397872"/>
              <a:ext cx="4032448" cy="272190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45610"/>
              <a:ext cx="4104456" cy="262642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</p:spPr>
        </p:pic>
        <p:sp>
          <p:nvSpPr>
            <p:cNvPr id="4" name="向右箭號 3"/>
            <p:cNvSpPr/>
            <p:nvPr/>
          </p:nvSpPr>
          <p:spPr>
            <a:xfrm>
              <a:off x="4283968" y="3537316"/>
              <a:ext cx="504056" cy="462265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11" name="Picture 3" descr="D:\李國光\教材\電影\功夫熊貓\snapshot20130512194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43" y="965079"/>
            <a:ext cx="2173119" cy="1916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李國光\教材\電影\功夫熊貓\snapshot201305121944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62" y="1021439"/>
            <a:ext cx="2085306" cy="1971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7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DE08E6-030E-44FF-9B6B-2348E63F015B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solidFill>
                  <a:schemeClr val="tx1"/>
                </a:solidFill>
                <a:latin typeface="標楷體" pitchFamily="65" charset="-120"/>
              </a:rPr>
              <a:t>系統思考圖</a:t>
            </a:r>
          </a:p>
        </p:txBody>
      </p:sp>
      <p:sp>
        <p:nvSpPr>
          <p:cNvPr id="481284" name="Oval 3"/>
          <p:cNvSpPr>
            <a:spLocks noChangeArrowheads="1"/>
          </p:cNvSpPr>
          <p:nvPr/>
        </p:nvSpPr>
        <p:spPr bwMode="auto">
          <a:xfrm>
            <a:off x="777844" y="2590812"/>
            <a:ext cx="2406650" cy="2085975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29241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B</a:t>
            </a:r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587344" y="34051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D</a:t>
            </a:r>
          </a:p>
        </p:txBody>
      </p:sp>
      <p:sp>
        <p:nvSpPr>
          <p:cNvPr id="481287" name="Line 6"/>
          <p:cNvSpPr>
            <a:spLocks noChangeShapeType="1"/>
          </p:cNvSpPr>
          <p:nvPr/>
        </p:nvSpPr>
        <p:spPr bwMode="auto">
          <a:xfrm rot="9600000">
            <a:off x="828644" y="3862399"/>
            <a:ext cx="1588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88" name="Rectangle 7"/>
          <p:cNvSpPr>
            <a:spLocks noChangeArrowheads="1"/>
          </p:cNvSpPr>
          <p:nvPr/>
        </p:nvSpPr>
        <p:spPr bwMode="auto">
          <a:xfrm>
            <a:off x="1752569" y="44084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C</a:t>
            </a:r>
          </a:p>
        </p:txBody>
      </p:sp>
      <p:sp>
        <p:nvSpPr>
          <p:cNvPr id="481289" name="Line 8"/>
          <p:cNvSpPr>
            <a:spLocks noChangeShapeType="1"/>
          </p:cNvSpPr>
          <p:nvPr/>
        </p:nvSpPr>
        <p:spPr bwMode="auto">
          <a:xfrm rot="5100000">
            <a:off x="2313750" y="4572806"/>
            <a:ext cx="1587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0" name="Rectangle 9"/>
          <p:cNvSpPr>
            <a:spLocks noChangeArrowheads="1"/>
          </p:cNvSpPr>
          <p:nvPr/>
        </p:nvSpPr>
        <p:spPr bwMode="auto">
          <a:xfrm>
            <a:off x="1752569" y="2351099"/>
            <a:ext cx="4572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defTabSz="762000"/>
            <a:r>
              <a:rPr lang="en-US" altLang="zh-TW" sz="2800" b="1">
                <a:latin typeface="華康楷書體W5" pitchFamily="49" charset="-120"/>
                <a:ea typeface="華康楷書體W5" pitchFamily="49" charset="-120"/>
              </a:rPr>
              <a:t>A</a:t>
            </a:r>
          </a:p>
        </p:txBody>
      </p:sp>
      <p:sp>
        <p:nvSpPr>
          <p:cNvPr id="481291" name="Line 10"/>
          <p:cNvSpPr>
            <a:spLocks noChangeShapeType="1"/>
          </p:cNvSpPr>
          <p:nvPr/>
        </p:nvSpPr>
        <p:spPr bwMode="auto">
          <a:xfrm rot="15240000" flipH="1">
            <a:off x="1690657" y="2552712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2" name="Line 11"/>
          <p:cNvSpPr>
            <a:spLocks noChangeShapeType="1"/>
          </p:cNvSpPr>
          <p:nvPr/>
        </p:nvSpPr>
        <p:spPr bwMode="auto">
          <a:xfrm rot="-9300000" flipH="1" flipV="1">
            <a:off x="3101944" y="3317887"/>
            <a:ext cx="84138" cy="746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587344" y="4103699"/>
            <a:ext cx="228600" cy="228600"/>
            <a:chOff x="3744" y="1056"/>
            <a:chExt cx="192" cy="192"/>
          </a:xfrm>
        </p:grpSpPr>
        <p:sp>
          <p:nvSpPr>
            <p:cNvPr id="481308" name="Oval 13"/>
            <p:cNvSpPr>
              <a:spLocks noChangeArrowheads="1"/>
            </p:cNvSpPr>
            <p:nvPr/>
          </p:nvSpPr>
          <p:spPr bwMode="auto">
            <a:xfrm>
              <a:off x="3744" y="1056"/>
              <a:ext cx="192" cy="192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9" name="Line 14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10" name="Line 15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307" name="Line 18"/>
          <p:cNvSpPr>
            <a:spLocks noChangeAspect="1" noChangeShapeType="1"/>
          </p:cNvSpPr>
          <p:nvPr/>
        </p:nvSpPr>
        <p:spPr bwMode="auto">
          <a:xfrm rot="16200000">
            <a:off x="2633632" y="4743462"/>
            <a:ext cx="0" cy="225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101944" y="2884499"/>
            <a:ext cx="228600" cy="228600"/>
            <a:chOff x="3744" y="1056"/>
            <a:chExt cx="192" cy="192"/>
          </a:xfrm>
        </p:grpSpPr>
        <p:sp>
          <p:nvSpPr>
            <p:cNvPr id="481304" name="Line 21"/>
            <p:cNvSpPr>
              <a:spLocks noChangeShapeType="1"/>
            </p:cNvSpPr>
            <p:nvPr/>
          </p:nvSpPr>
          <p:spPr bwMode="auto">
            <a:xfrm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481305" name="Line 22"/>
            <p:cNvSpPr>
              <a:spLocks noChangeShapeType="1"/>
            </p:cNvSpPr>
            <p:nvPr/>
          </p:nvSpPr>
          <p:spPr bwMode="auto">
            <a:xfrm rot="-5400000">
              <a:off x="3840" y="1056"/>
              <a:ext cx="0" cy="19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481302" name="Line 25"/>
          <p:cNvSpPr>
            <a:spLocks noChangeAspect="1" noChangeShapeType="1"/>
          </p:cNvSpPr>
          <p:nvPr/>
        </p:nvSpPr>
        <p:spPr bwMode="auto">
          <a:xfrm rot="16200000">
            <a:off x="1414432" y="2381262"/>
            <a:ext cx="0" cy="225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81297" name="Text Box 26"/>
          <p:cNvSpPr txBox="1">
            <a:spLocks noChangeArrowheads="1"/>
          </p:cNvSpPr>
          <p:nvPr/>
        </p:nvSpPr>
        <p:spPr bwMode="auto">
          <a:xfrm>
            <a:off x="1527144" y="3201999"/>
            <a:ext cx="914400" cy="860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62000" eaLnBrk="0" hangingPunct="0">
              <a:lnSpc>
                <a:spcPct val="90000"/>
              </a:lnSpc>
            </a:pP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行為因果</a:t>
            </a:r>
            <a:endParaRPr lang="zh-TW" altLang="en-US" sz="24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81298" name="Text Box 27"/>
          <p:cNvSpPr txBox="1">
            <a:spLocks noChangeArrowheads="1"/>
          </p:cNvSpPr>
          <p:nvPr/>
        </p:nvSpPr>
        <p:spPr bwMode="auto">
          <a:xfrm>
            <a:off x="3786150" y="1000108"/>
            <a:ext cx="5357850" cy="5447645"/>
          </a:xfrm>
          <a:prstGeom prst="rect">
            <a:avLst/>
          </a:prstGeom>
          <a:solidFill>
            <a:schemeClr val="bg2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關注動態循環的關鍵影響關係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非發生順序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之關係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影響關係是指當某因素增量時，將導致其他因素產生增量或減量的變化。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變數命名常為正向名詞。</a:t>
            </a: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 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    用以表示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『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』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 </a:t>
            </a:r>
            <a:r>
              <a:rPr lang="en-US" altLang="zh-TW" sz="3600" b="1" dirty="0" smtClean="0">
                <a:latin typeface="Times New Roman" pitchFamily="18" charset="0"/>
                <a:ea typeface="標楷體" pitchFamily="65" charset="-120"/>
              </a:rPr>
              <a:t>+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增量時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自變數習慣以增量來看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) 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就導致</a:t>
            </a:r>
            <a:r>
              <a:rPr lang="en-US" altLang="zh-TW" sz="2600" b="1" dirty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也有一個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增量。</a:t>
            </a:r>
            <a:endParaRPr lang="en-US" altLang="zh-TW" sz="2600" b="1" dirty="0" smtClean="0">
              <a:latin typeface="Times New Roman" pitchFamily="18" charset="0"/>
              <a:ea typeface="標楷體" pitchFamily="65" charset="-120"/>
            </a:endParaRPr>
          </a:p>
          <a:p>
            <a:pPr marL="198438" indent="-198438" defTabSz="762000" eaLnBrk="0" hangingPunct="0">
              <a:buFontTx/>
              <a:buChar char="•"/>
            </a:pP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     用以表示例如當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B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 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增量時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(</a:t>
            </a:r>
            <a:r>
              <a:rPr lang="zh-TW" altLang="en-US" sz="2600" b="1" dirty="0" smtClean="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自變數習慣以增量來看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)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，</a:t>
            </a:r>
            <a:r>
              <a:rPr lang="zh-TW" altLang="en-US" sz="2600" b="1" dirty="0">
                <a:latin typeface="Times New Roman" pitchFamily="18" charset="0"/>
                <a:ea typeface="標楷體" pitchFamily="65" charset="-120"/>
              </a:rPr>
              <a:t>就導致</a:t>
            </a:r>
            <a:r>
              <a:rPr lang="en-US" altLang="zh-TW" sz="2600" b="1" dirty="0" smtClean="0">
                <a:latin typeface="Times New Roman" pitchFamily="18" charset="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有一個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△</a:t>
            </a:r>
            <a:r>
              <a:rPr lang="en-US" altLang="zh-TW" sz="2600" b="1" dirty="0" smtClean="0">
                <a:latin typeface="標楷體" pitchFamily="65" charset="-120"/>
                <a:ea typeface="標楷體" pitchFamily="65" charset="-120"/>
              </a:rPr>
              <a:t>C</a:t>
            </a:r>
            <a:r>
              <a:rPr lang="zh-TW" altLang="en-US" sz="2600" b="1" dirty="0" smtClean="0">
                <a:latin typeface="標楷體" pitchFamily="65" charset="-120"/>
                <a:ea typeface="標楷體" pitchFamily="65" charset="-120"/>
              </a:rPr>
              <a:t>的</a:t>
            </a:r>
            <a:r>
              <a:rPr lang="zh-TW" altLang="en-US" sz="2600" b="1" dirty="0" smtClean="0">
                <a:latin typeface="Times New Roman" pitchFamily="18" charset="0"/>
                <a:ea typeface="標楷體" pitchFamily="65" charset="-120"/>
              </a:rPr>
              <a:t>減量。</a:t>
            </a:r>
            <a:endParaRPr lang="zh-TW" altLang="en-US" sz="2600" b="1" dirty="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481299" name="Line 29"/>
          <p:cNvSpPr>
            <a:spLocks noChangeShapeType="1"/>
          </p:cNvSpPr>
          <p:nvPr/>
        </p:nvSpPr>
        <p:spPr bwMode="auto">
          <a:xfrm>
            <a:off x="4143372" y="3643314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481300" name="Text Box 1053"/>
          <p:cNvSpPr txBox="1">
            <a:spLocks noChangeArrowheads="1"/>
          </p:cNvSpPr>
          <p:nvPr/>
        </p:nvSpPr>
        <p:spPr bwMode="auto">
          <a:xfrm>
            <a:off x="214282" y="5072074"/>
            <a:ext cx="2495550" cy="94615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zh-TW" altLang="en-US" sz="2000" b="1">
                <a:ea typeface="標楷體" pitchFamily="65" charset="-120"/>
              </a:rPr>
              <a:t>關鍵影響關係包含：</a:t>
            </a:r>
          </a:p>
          <a:p>
            <a:pPr marL="457200" indent="-457200"/>
            <a:r>
              <a:rPr lang="en-US" altLang="zh-TW">
                <a:ea typeface="標楷體" pitchFamily="65" charset="-120"/>
              </a:rPr>
              <a:t>1. </a:t>
            </a:r>
            <a:r>
              <a:rPr lang="zh-TW" altLang="en-US">
                <a:ea typeface="標楷體" pitchFamily="65" charset="-120"/>
              </a:rPr>
              <a:t>事實的因果關係或；</a:t>
            </a:r>
          </a:p>
          <a:p>
            <a:pPr marL="457200" indent="-457200"/>
            <a:r>
              <a:rPr kumimoji="0" lang="en-US" altLang="zh-TW">
                <a:ea typeface="標楷體" pitchFamily="65" charset="-120"/>
              </a:rPr>
              <a:t>2. </a:t>
            </a:r>
            <a:r>
              <a:rPr kumimoji="0" lang="zh-TW" altLang="en-US">
                <a:ea typeface="標楷體" pitchFamily="65" charset="-120"/>
              </a:rPr>
              <a:t>就問題的對</a:t>
            </a:r>
            <a:r>
              <a:rPr lang="zh-TW" altLang="en-US">
                <a:ea typeface="標楷體" pitchFamily="65" charset="-120"/>
              </a:rPr>
              <a:t>策關係。</a:t>
            </a:r>
          </a:p>
        </p:txBody>
      </p:sp>
      <p:sp>
        <p:nvSpPr>
          <p:cNvPr id="34" name="Line 18"/>
          <p:cNvSpPr>
            <a:spLocks noChangeAspect="1" noChangeShapeType="1"/>
          </p:cNvSpPr>
          <p:nvPr/>
        </p:nvSpPr>
        <p:spPr bwMode="auto">
          <a:xfrm rot="16200000">
            <a:off x="4256085" y="5245113"/>
            <a:ext cx="0" cy="2254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系統思考圖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179512" y="1052736"/>
            <a:ext cx="5319886" cy="4495800"/>
          </a:xfrm>
        </p:spPr>
        <p:txBody>
          <a:bodyPr/>
          <a:lstStyle/>
          <a:p>
            <a:r>
              <a:rPr lang="zh-TW" altLang="en-US" sz="2100" dirty="0"/>
              <a:t>系統思考圖主要要描繪出，各變項間的因果關係。因果關係可定義為兩個變數間之正向或負向關係。正向即為一方數量增加時，另一方數量亦會同時增加；或一方數量減少時，另一方數量亦會同時減少。負向即為一方數量增加時，另一方數量亦會同時減少；或一方數量減少時，另一方數量亦會同時增加</a:t>
            </a:r>
            <a:r>
              <a:rPr lang="zh-TW" altLang="en-US" sz="2100" dirty="0" smtClean="0"/>
              <a:t>。</a:t>
            </a:r>
            <a:endParaRPr lang="en-US" altLang="zh-TW" sz="2100" dirty="0" smtClean="0"/>
          </a:p>
          <a:p>
            <a:r>
              <a:rPr lang="zh-TW" altLang="en-US" sz="2100" dirty="0" smtClean="0"/>
              <a:t>這樣</a:t>
            </a:r>
            <a:r>
              <a:rPr lang="zh-TW" altLang="en-US" sz="2100" dirty="0"/>
              <a:t>的因果關係，我們可以用箭線（</a:t>
            </a:r>
            <a:r>
              <a:rPr lang="en-US" altLang="zh-TW" sz="2100" dirty="0"/>
              <a:t>Arrow</a:t>
            </a:r>
            <a:r>
              <a:rPr lang="zh-TW" altLang="en-US" sz="2100" dirty="0"/>
              <a:t>）來表示，箭頭原點表示影響變數，箭頭終點表示被影響的變數。若兩者為正向變動關係，則以「</a:t>
            </a:r>
            <a:r>
              <a:rPr lang="en-US" altLang="zh-TW" sz="2100" dirty="0"/>
              <a:t>+</a:t>
            </a:r>
            <a:r>
              <a:rPr lang="zh-TW" altLang="en-US" sz="2100" dirty="0"/>
              <a:t>」號表示。若兩者為負向變動關係，則以「－」號表示。系統思考圖可以表達出吾人對某事物的看法，因此系統思考圖相當程度代表吾人之心智模式。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 altLang="zh-TW">
              <a:solidFill>
                <a:srgbClr val="FFFFFF"/>
              </a:solidFill>
            </a:endParaRPr>
          </a:p>
        </p:txBody>
      </p:sp>
      <p:pic>
        <p:nvPicPr>
          <p:cNvPr id="1026" name="Picture 2" descr="https://sites.google.com/site/lggntust/_/rsrc/1337955331212/home/%E6%8A%BD%E8%8F%B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077072"/>
            <a:ext cx="3574211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ites.google.com/site/lggntust/_/rsrc/1337941247130/home/%E7%B8%BE%E6%95%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81" y="1728991"/>
            <a:ext cx="3600400" cy="1021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34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DFBCF-A324-42A5-AAD0-5793A10866B6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1233922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心智模式：系統思考圖示例</a:t>
            </a:r>
            <a:endParaRPr lang="zh-TW" altLang="en-US" smtClean="0">
              <a:solidFill>
                <a:srgbClr val="FFFF00"/>
              </a:solidFill>
            </a:endParaRPr>
          </a:p>
        </p:txBody>
      </p:sp>
      <p:sp>
        <p:nvSpPr>
          <p:cNvPr id="539652" name="Rectangle 3"/>
          <p:cNvSpPr>
            <a:spLocks noChangeArrowheads="1"/>
          </p:cNvSpPr>
          <p:nvPr/>
        </p:nvSpPr>
        <p:spPr bwMode="auto">
          <a:xfrm>
            <a:off x="762000" y="1295400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39653" name="Rectangle 4"/>
          <p:cNvSpPr>
            <a:spLocks noChangeArrowheads="1"/>
          </p:cNvSpPr>
          <p:nvPr/>
        </p:nvSpPr>
        <p:spPr bwMode="auto">
          <a:xfrm>
            <a:off x="3038475" y="1323975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33925" name="Rectangle 5"/>
          <p:cNvSpPr>
            <a:spLocks noChangeArrowheads="1"/>
          </p:cNvSpPr>
          <p:nvPr/>
        </p:nvSpPr>
        <p:spPr bwMode="auto">
          <a:xfrm>
            <a:off x="2817813" y="2479675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競爭激烈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33926" name="Rectangle 6"/>
          <p:cNvSpPr>
            <a:spLocks noChangeArrowheads="1"/>
          </p:cNvSpPr>
          <p:nvPr/>
        </p:nvSpPr>
        <p:spPr bwMode="auto">
          <a:xfrm>
            <a:off x="3956050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降低成本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33927" name="Rectangle 7"/>
          <p:cNvSpPr>
            <a:spLocks noChangeArrowheads="1"/>
          </p:cNvSpPr>
          <p:nvPr/>
        </p:nvSpPr>
        <p:spPr bwMode="auto">
          <a:xfrm>
            <a:off x="2803525" y="4881563"/>
            <a:ext cx="7588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競爭力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33928" name="Rectangle 8"/>
          <p:cNvSpPr>
            <a:spLocks noChangeArrowheads="1"/>
          </p:cNvSpPr>
          <p:nvPr/>
        </p:nvSpPr>
        <p:spPr bwMode="auto">
          <a:xfrm>
            <a:off x="1552575" y="37988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贏得訂單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252788" y="2738438"/>
            <a:ext cx="1462087" cy="1047750"/>
            <a:chOff x="2049" y="1725"/>
            <a:chExt cx="921" cy="660"/>
          </a:xfrm>
        </p:grpSpPr>
        <p:sp>
          <p:nvSpPr>
            <p:cNvPr id="539687" name="Arc 10"/>
            <p:cNvSpPr>
              <a:spLocks/>
            </p:cNvSpPr>
            <p:nvPr/>
          </p:nvSpPr>
          <p:spPr bwMode="auto">
            <a:xfrm>
              <a:off x="2049" y="1725"/>
              <a:ext cx="717" cy="651"/>
            </a:xfrm>
            <a:custGeom>
              <a:avLst/>
              <a:gdLst>
                <a:gd name="T0" fmla="*/ 0 w 21320"/>
                <a:gd name="T1" fmla="*/ 0 h 19370"/>
                <a:gd name="T2" fmla="*/ 0 w 21320"/>
                <a:gd name="T3" fmla="*/ 0 h 19370"/>
                <a:gd name="T4" fmla="*/ 0 w 21320"/>
                <a:gd name="T5" fmla="*/ 0 h 19370"/>
                <a:gd name="T6" fmla="*/ 0 60000 65536"/>
                <a:gd name="T7" fmla="*/ 0 60000 65536"/>
                <a:gd name="T8" fmla="*/ 0 60000 65536"/>
                <a:gd name="T9" fmla="*/ 0 w 21320"/>
                <a:gd name="T10" fmla="*/ 0 h 19370"/>
                <a:gd name="T11" fmla="*/ 21320 w 21320"/>
                <a:gd name="T12" fmla="*/ 19370 h 193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20" h="19370" fill="none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</a:path>
                <a:path w="21320" h="19370" stroke="0" extrusionOk="0">
                  <a:moveTo>
                    <a:pt x="9558" y="-1"/>
                  </a:moveTo>
                  <a:cubicBezTo>
                    <a:pt x="15818" y="3089"/>
                    <a:pt x="20200" y="9013"/>
                    <a:pt x="21320" y="15904"/>
                  </a:cubicBezTo>
                  <a:lnTo>
                    <a:pt x="0" y="1937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8" name="Freeform 11"/>
            <p:cNvSpPr>
              <a:spLocks/>
            </p:cNvSpPr>
            <p:nvPr/>
          </p:nvSpPr>
          <p:spPr bwMode="auto">
            <a:xfrm>
              <a:off x="2722" y="2261"/>
              <a:ext cx="71" cy="124"/>
            </a:xfrm>
            <a:custGeom>
              <a:avLst/>
              <a:gdLst>
                <a:gd name="T0" fmla="*/ 44 w 71"/>
                <a:gd name="T1" fmla="*/ 124 h 124"/>
                <a:gd name="T2" fmla="*/ 71 w 71"/>
                <a:gd name="T3" fmla="*/ 0 h 124"/>
                <a:gd name="T4" fmla="*/ 0 w 71"/>
                <a:gd name="T5" fmla="*/ 0 h 124"/>
                <a:gd name="T6" fmla="*/ 44 w 71"/>
                <a:gd name="T7" fmla="*/ 124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44" y="124"/>
                  </a:moveTo>
                  <a:lnTo>
                    <a:pt x="71" y="0"/>
                  </a:lnTo>
                  <a:lnTo>
                    <a:pt x="0" y="0"/>
                  </a:lnTo>
                  <a:lnTo>
                    <a:pt x="44" y="124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9" name="Rectangle 12"/>
            <p:cNvSpPr>
              <a:spLocks noChangeArrowheads="1"/>
            </p:cNvSpPr>
            <p:nvPr/>
          </p:nvSpPr>
          <p:spPr bwMode="auto">
            <a:xfrm>
              <a:off x="2837" y="2181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365500" y="4010025"/>
            <a:ext cx="1036638" cy="1349375"/>
            <a:chOff x="2120" y="2526"/>
            <a:chExt cx="653" cy="850"/>
          </a:xfrm>
        </p:grpSpPr>
        <p:sp>
          <p:nvSpPr>
            <p:cNvPr id="539684" name="Arc 14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5" name="Freeform 15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6" name="Rectangle 16"/>
            <p:cNvSpPr>
              <a:spLocks noChangeArrowheads="1"/>
            </p:cNvSpPr>
            <p:nvPr/>
          </p:nvSpPr>
          <p:spPr bwMode="auto">
            <a:xfrm>
              <a:off x="2333" y="3172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95438" y="4094163"/>
            <a:ext cx="1236662" cy="1109662"/>
            <a:chOff x="1005" y="2579"/>
            <a:chExt cx="779" cy="699"/>
          </a:xfrm>
        </p:grpSpPr>
        <p:sp>
          <p:nvSpPr>
            <p:cNvPr id="539681" name="Arc 18"/>
            <p:cNvSpPr>
              <a:spLocks/>
            </p:cNvSpPr>
            <p:nvPr/>
          </p:nvSpPr>
          <p:spPr bwMode="auto">
            <a:xfrm>
              <a:off x="1155" y="2695"/>
              <a:ext cx="629" cy="583"/>
            </a:xfrm>
            <a:custGeom>
              <a:avLst/>
              <a:gdLst>
                <a:gd name="T0" fmla="*/ 0 w 26925"/>
                <a:gd name="T1" fmla="*/ 0 h 24983"/>
                <a:gd name="T2" fmla="*/ 0 w 26925"/>
                <a:gd name="T3" fmla="*/ 0 h 24983"/>
                <a:gd name="T4" fmla="*/ 0 w 26925"/>
                <a:gd name="T5" fmla="*/ 0 h 24983"/>
                <a:gd name="T6" fmla="*/ 0 60000 65536"/>
                <a:gd name="T7" fmla="*/ 0 60000 65536"/>
                <a:gd name="T8" fmla="*/ 0 60000 65536"/>
                <a:gd name="T9" fmla="*/ 0 w 26925"/>
                <a:gd name="T10" fmla="*/ 0 h 24983"/>
                <a:gd name="T11" fmla="*/ 26925 w 26925"/>
                <a:gd name="T12" fmla="*/ 24983 h 249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6925" h="24983" fill="none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</a:path>
                <a:path w="26925" h="24983" stroke="0" extrusionOk="0">
                  <a:moveTo>
                    <a:pt x="26925" y="24316"/>
                  </a:moveTo>
                  <a:cubicBezTo>
                    <a:pt x="25184" y="24759"/>
                    <a:pt x="23395" y="24982"/>
                    <a:pt x="21600" y="24983"/>
                  </a:cubicBezTo>
                  <a:cubicBezTo>
                    <a:pt x="9670" y="24983"/>
                    <a:pt x="0" y="15312"/>
                    <a:pt x="0" y="3383"/>
                  </a:cubicBezTo>
                  <a:cubicBezTo>
                    <a:pt x="-1" y="2250"/>
                    <a:pt x="89" y="1118"/>
                    <a:pt x="266" y="-1"/>
                  </a:cubicBezTo>
                  <a:lnTo>
                    <a:pt x="21600" y="3383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2" name="Freeform 19"/>
            <p:cNvSpPr>
              <a:spLocks/>
            </p:cNvSpPr>
            <p:nvPr/>
          </p:nvSpPr>
          <p:spPr bwMode="auto">
            <a:xfrm>
              <a:off x="1120" y="2579"/>
              <a:ext cx="79" cy="124"/>
            </a:xfrm>
            <a:custGeom>
              <a:avLst/>
              <a:gdLst>
                <a:gd name="T0" fmla="*/ 79 w 79"/>
                <a:gd name="T1" fmla="*/ 0 h 124"/>
                <a:gd name="T2" fmla="*/ 0 w 79"/>
                <a:gd name="T3" fmla="*/ 106 h 124"/>
                <a:gd name="T4" fmla="*/ 71 w 79"/>
                <a:gd name="T5" fmla="*/ 124 h 124"/>
                <a:gd name="T6" fmla="*/ 79 w 79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9"/>
                <a:gd name="T13" fmla="*/ 0 h 124"/>
                <a:gd name="T14" fmla="*/ 79 w 79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9" h="124">
                  <a:moveTo>
                    <a:pt x="79" y="0"/>
                  </a:moveTo>
                  <a:lnTo>
                    <a:pt x="0" y="106"/>
                  </a:lnTo>
                  <a:lnTo>
                    <a:pt x="71" y="12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3" name="Rectangle 20"/>
            <p:cNvSpPr>
              <a:spLocks noChangeArrowheads="1"/>
            </p:cNvSpPr>
            <p:nvPr/>
          </p:nvSpPr>
          <p:spPr bwMode="auto">
            <a:xfrm>
              <a:off x="1005" y="2579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1946275" y="2338388"/>
            <a:ext cx="1025525" cy="1449387"/>
            <a:chOff x="1226" y="1473"/>
            <a:chExt cx="646" cy="913"/>
          </a:xfrm>
        </p:grpSpPr>
        <p:sp>
          <p:nvSpPr>
            <p:cNvPr id="539678" name="Arc 22"/>
            <p:cNvSpPr>
              <a:spLocks/>
            </p:cNvSpPr>
            <p:nvPr/>
          </p:nvSpPr>
          <p:spPr bwMode="auto">
            <a:xfrm>
              <a:off x="1226" y="1672"/>
              <a:ext cx="646" cy="714"/>
            </a:xfrm>
            <a:custGeom>
              <a:avLst/>
              <a:gdLst>
                <a:gd name="T0" fmla="*/ 0 w 21600"/>
                <a:gd name="T1" fmla="*/ 0 h 23857"/>
                <a:gd name="T2" fmla="*/ 0 w 21600"/>
                <a:gd name="T3" fmla="*/ 0 h 23857"/>
                <a:gd name="T4" fmla="*/ 0 w 21600"/>
                <a:gd name="T5" fmla="*/ 0 h 2385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857"/>
                <a:gd name="T11" fmla="*/ 21600 w 21600"/>
                <a:gd name="T12" fmla="*/ 23857 h 238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857" fill="none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</a:path>
                <a:path w="21600" h="23857" stroke="0" extrusionOk="0">
                  <a:moveTo>
                    <a:pt x="352" y="23857"/>
                  </a:moveTo>
                  <a:cubicBezTo>
                    <a:pt x="118" y="22574"/>
                    <a:pt x="0" y="21273"/>
                    <a:pt x="0" y="19969"/>
                  </a:cubicBezTo>
                  <a:cubicBezTo>
                    <a:pt x="-1" y="11219"/>
                    <a:pt x="5278" y="3334"/>
                    <a:pt x="13366" y="-1"/>
                  </a:cubicBezTo>
                  <a:lnTo>
                    <a:pt x="21600" y="19969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79" name="Freeform 23"/>
            <p:cNvSpPr>
              <a:spLocks/>
            </p:cNvSpPr>
            <p:nvPr/>
          </p:nvSpPr>
          <p:spPr bwMode="auto">
            <a:xfrm>
              <a:off x="1615" y="1632"/>
              <a:ext cx="133" cy="71"/>
            </a:xfrm>
            <a:custGeom>
              <a:avLst/>
              <a:gdLst>
                <a:gd name="T0" fmla="*/ 133 w 133"/>
                <a:gd name="T1" fmla="*/ 9 h 71"/>
                <a:gd name="T2" fmla="*/ 0 w 133"/>
                <a:gd name="T3" fmla="*/ 0 h 71"/>
                <a:gd name="T4" fmla="*/ 18 w 133"/>
                <a:gd name="T5" fmla="*/ 71 h 71"/>
                <a:gd name="T6" fmla="*/ 133 w 133"/>
                <a:gd name="T7" fmla="*/ 9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3"/>
                <a:gd name="T13" fmla="*/ 0 h 71"/>
                <a:gd name="T14" fmla="*/ 133 w 133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3" h="71">
                  <a:moveTo>
                    <a:pt x="133" y="9"/>
                  </a:moveTo>
                  <a:lnTo>
                    <a:pt x="0" y="0"/>
                  </a:lnTo>
                  <a:lnTo>
                    <a:pt x="18" y="71"/>
                  </a:lnTo>
                  <a:lnTo>
                    <a:pt x="133" y="9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80" name="Rectangle 24"/>
            <p:cNvSpPr>
              <a:spLocks noChangeArrowheads="1"/>
            </p:cNvSpPr>
            <p:nvPr/>
          </p:nvSpPr>
          <p:spPr bwMode="auto">
            <a:xfrm>
              <a:off x="1562" y="1473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23394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7663" y="3673475"/>
            <a:ext cx="449262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3946" name="Rectangle 26"/>
          <p:cNvSpPr>
            <a:spLocks noChangeArrowheads="1"/>
          </p:cNvSpPr>
          <p:nvPr/>
        </p:nvSpPr>
        <p:spPr bwMode="auto">
          <a:xfrm>
            <a:off x="4995863" y="5035550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員工參與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419600" y="3786188"/>
            <a:ext cx="1433513" cy="1238250"/>
            <a:chOff x="2784" y="2385"/>
            <a:chExt cx="903" cy="780"/>
          </a:xfrm>
        </p:grpSpPr>
        <p:sp>
          <p:nvSpPr>
            <p:cNvPr id="539675" name="Arc 28"/>
            <p:cNvSpPr>
              <a:spLocks/>
            </p:cNvSpPr>
            <p:nvPr/>
          </p:nvSpPr>
          <p:spPr bwMode="auto">
            <a:xfrm>
              <a:off x="2819" y="2385"/>
              <a:ext cx="868" cy="780"/>
            </a:xfrm>
            <a:custGeom>
              <a:avLst/>
              <a:gdLst>
                <a:gd name="T0" fmla="*/ 0 w 20348"/>
                <a:gd name="T1" fmla="*/ 0 h 18312"/>
                <a:gd name="T2" fmla="*/ 0 w 20348"/>
                <a:gd name="T3" fmla="*/ 0 h 18312"/>
                <a:gd name="T4" fmla="*/ 0 w 20348"/>
                <a:gd name="T5" fmla="*/ 0 h 18312"/>
                <a:gd name="T6" fmla="*/ 0 60000 65536"/>
                <a:gd name="T7" fmla="*/ 0 60000 65536"/>
                <a:gd name="T8" fmla="*/ 0 60000 65536"/>
                <a:gd name="T9" fmla="*/ 0 w 20348"/>
                <a:gd name="T10" fmla="*/ 0 h 18312"/>
                <a:gd name="T11" fmla="*/ 20348 w 20348"/>
                <a:gd name="T12" fmla="*/ 18312 h 18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348" h="18312" fill="none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</a:path>
                <a:path w="20348" h="18312" stroke="0" extrusionOk="0">
                  <a:moveTo>
                    <a:pt x="8892" y="18311"/>
                  </a:moveTo>
                  <a:cubicBezTo>
                    <a:pt x="4766" y="15730"/>
                    <a:pt x="1633" y="11832"/>
                    <a:pt x="0" y="7247"/>
                  </a:cubicBezTo>
                  <a:lnTo>
                    <a:pt x="20348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76" name="Freeform 29"/>
            <p:cNvSpPr>
              <a:spLocks/>
            </p:cNvSpPr>
            <p:nvPr/>
          </p:nvSpPr>
          <p:spPr bwMode="auto">
            <a:xfrm>
              <a:off x="2784" y="2579"/>
              <a:ext cx="71" cy="124"/>
            </a:xfrm>
            <a:custGeom>
              <a:avLst/>
              <a:gdLst>
                <a:gd name="T0" fmla="*/ 9 w 71"/>
                <a:gd name="T1" fmla="*/ 0 h 124"/>
                <a:gd name="T2" fmla="*/ 0 w 71"/>
                <a:gd name="T3" fmla="*/ 124 h 124"/>
                <a:gd name="T4" fmla="*/ 71 w 71"/>
                <a:gd name="T5" fmla="*/ 106 h 124"/>
                <a:gd name="T6" fmla="*/ 9 w 71"/>
                <a:gd name="T7" fmla="*/ 0 h 1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"/>
                <a:gd name="T13" fmla="*/ 0 h 124"/>
                <a:gd name="T14" fmla="*/ 71 w 71"/>
                <a:gd name="T15" fmla="*/ 124 h 1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" h="124">
                  <a:moveTo>
                    <a:pt x="9" y="0"/>
                  </a:moveTo>
                  <a:lnTo>
                    <a:pt x="0" y="124"/>
                  </a:lnTo>
                  <a:lnTo>
                    <a:pt x="71" y="10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77" name="Rectangle 30"/>
            <p:cNvSpPr>
              <a:spLocks noChangeArrowheads="1"/>
            </p:cNvSpPr>
            <p:nvPr/>
          </p:nvSpPr>
          <p:spPr bwMode="auto">
            <a:xfrm>
              <a:off x="2899" y="2588"/>
              <a:ext cx="133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sp>
        <p:nvSpPr>
          <p:cNvPr id="1233951" name="Rectangle 31"/>
          <p:cNvSpPr>
            <a:spLocks noChangeArrowheads="1"/>
          </p:cNvSpPr>
          <p:nvPr/>
        </p:nvSpPr>
        <p:spPr bwMode="auto">
          <a:xfrm>
            <a:off x="5670550" y="2871788"/>
            <a:ext cx="9842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工作壓力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853113" y="3167063"/>
            <a:ext cx="1138237" cy="2432050"/>
            <a:chOff x="3687" y="1995"/>
            <a:chExt cx="717" cy="1532"/>
          </a:xfrm>
        </p:grpSpPr>
        <p:sp>
          <p:nvSpPr>
            <p:cNvPr id="539669" name="Arc 37"/>
            <p:cNvSpPr>
              <a:spLocks/>
            </p:cNvSpPr>
            <p:nvPr/>
          </p:nvSpPr>
          <p:spPr bwMode="auto">
            <a:xfrm>
              <a:off x="3687" y="1995"/>
              <a:ext cx="717" cy="1301"/>
            </a:xfrm>
            <a:custGeom>
              <a:avLst/>
              <a:gdLst>
                <a:gd name="T0" fmla="*/ 0 w 21600"/>
                <a:gd name="T1" fmla="*/ 0 h 39190"/>
                <a:gd name="T2" fmla="*/ 0 w 21600"/>
                <a:gd name="T3" fmla="*/ 0 h 39190"/>
                <a:gd name="T4" fmla="*/ 0 w 21600"/>
                <a:gd name="T5" fmla="*/ 0 h 391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190"/>
                <a:gd name="T11" fmla="*/ 21600 w 21600"/>
                <a:gd name="T12" fmla="*/ 39190 h 391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190" fill="none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</a:path>
                <a:path w="21600" h="39190" stroke="0" extrusionOk="0">
                  <a:moveTo>
                    <a:pt x="11722" y="0"/>
                  </a:moveTo>
                  <a:cubicBezTo>
                    <a:pt x="17880" y="3979"/>
                    <a:pt x="21600" y="10810"/>
                    <a:pt x="21600" y="18142"/>
                  </a:cubicBezTo>
                  <a:cubicBezTo>
                    <a:pt x="21600" y="28202"/>
                    <a:pt x="14653" y="36931"/>
                    <a:pt x="4850" y="39190"/>
                  </a:cubicBezTo>
                  <a:lnTo>
                    <a:pt x="0" y="18142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70" name="Freeform 38"/>
            <p:cNvSpPr>
              <a:spLocks/>
            </p:cNvSpPr>
            <p:nvPr/>
          </p:nvSpPr>
          <p:spPr bwMode="auto">
            <a:xfrm>
              <a:off x="3731" y="3252"/>
              <a:ext cx="124" cy="71"/>
            </a:xfrm>
            <a:custGeom>
              <a:avLst/>
              <a:gdLst>
                <a:gd name="T0" fmla="*/ 0 w 124"/>
                <a:gd name="T1" fmla="*/ 53 h 71"/>
                <a:gd name="T2" fmla="*/ 124 w 124"/>
                <a:gd name="T3" fmla="*/ 71 h 71"/>
                <a:gd name="T4" fmla="*/ 115 w 124"/>
                <a:gd name="T5" fmla="*/ 0 h 71"/>
                <a:gd name="T6" fmla="*/ 0 w 124"/>
                <a:gd name="T7" fmla="*/ 53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53"/>
                  </a:moveTo>
                  <a:lnTo>
                    <a:pt x="124" y="71"/>
                  </a:lnTo>
                  <a:lnTo>
                    <a:pt x="115" y="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39671" name="Rectangle 39"/>
            <p:cNvSpPr>
              <a:spLocks noChangeArrowheads="1"/>
            </p:cNvSpPr>
            <p:nvPr/>
          </p:nvSpPr>
          <p:spPr bwMode="auto">
            <a:xfrm>
              <a:off x="3829" y="3323"/>
              <a:ext cx="106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FF"/>
                  </a:solidFill>
                  <a:latin typeface="Times New Roman" pitchFamily="18" charset="0"/>
                  <a:ea typeface="標楷體" pitchFamily="65" charset="-120"/>
                </a:rPr>
                <a:t>-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pic>
        <p:nvPicPr>
          <p:cNvPr id="1233960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5125" y="3786188"/>
            <a:ext cx="45085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6" name="群組 45"/>
          <p:cNvGrpSpPr/>
          <p:nvPr/>
        </p:nvGrpSpPr>
        <p:grpSpPr>
          <a:xfrm>
            <a:off x="4498975" y="2801938"/>
            <a:ext cx="1565275" cy="2149475"/>
            <a:chOff x="4498975" y="2801938"/>
            <a:chExt cx="1565275" cy="2149475"/>
          </a:xfrm>
        </p:grpSpPr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4498975" y="2801938"/>
              <a:ext cx="1565275" cy="2149475"/>
              <a:chOff x="2834" y="1765"/>
              <a:chExt cx="986" cy="1354"/>
            </a:xfrm>
          </p:grpSpPr>
          <p:sp>
            <p:nvSpPr>
              <p:cNvPr id="539672" name="Arc 33"/>
              <p:cNvSpPr>
                <a:spLocks/>
              </p:cNvSpPr>
              <p:nvPr/>
            </p:nvSpPr>
            <p:spPr bwMode="auto">
              <a:xfrm>
                <a:off x="2834" y="1967"/>
                <a:ext cx="986" cy="1152"/>
              </a:xfrm>
              <a:custGeom>
                <a:avLst/>
                <a:gdLst>
                  <a:gd name="T0" fmla="*/ 0 w 17305"/>
                  <a:gd name="T1" fmla="*/ 0 h 20229"/>
                  <a:gd name="T2" fmla="*/ 0 w 17305"/>
                  <a:gd name="T3" fmla="*/ 0 h 20229"/>
                  <a:gd name="T4" fmla="*/ 0 w 17305"/>
                  <a:gd name="T5" fmla="*/ 0 h 20229"/>
                  <a:gd name="T6" fmla="*/ 0 60000 65536"/>
                  <a:gd name="T7" fmla="*/ 0 60000 65536"/>
                  <a:gd name="T8" fmla="*/ 0 60000 65536"/>
                  <a:gd name="T9" fmla="*/ 0 w 17305"/>
                  <a:gd name="T10" fmla="*/ 0 h 20229"/>
                  <a:gd name="T11" fmla="*/ 17305 w 17305"/>
                  <a:gd name="T12" fmla="*/ 20229 h 2022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7305" h="20229" fill="none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</a:path>
                  <a:path w="17305" h="20229" stroke="0" extrusionOk="0">
                    <a:moveTo>
                      <a:pt x="0" y="7302"/>
                    </a:moveTo>
                    <a:cubicBezTo>
                      <a:pt x="2477" y="3985"/>
                      <a:pt x="5855" y="1450"/>
                      <a:pt x="9732" y="-1"/>
                    </a:cubicBezTo>
                    <a:lnTo>
                      <a:pt x="17305" y="20229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9673" name="Freeform 34"/>
              <p:cNvSpPr>
                <a:spLocks/>
              </p:cNvSpPr>
              <p:nvPr/>
            </p:nvSpPr>
            <p:spPr bwMode="auto">
              <a:xfrm>
                <a:off x="3377" y="1924"/>
                <a:ext cx="133" cy="71"/>
              </a:xfrm>
              <a:custGeom>
                <a:avLst/>
                <a:gdLst>
                  <a:gd name="T0" fmla="*/ 133 w 133"/>
                  <a:gd name="T1" fmla="*/ 9 h 71"/>
                  <a:gd name="T2" fmla="*/ 0 w 133"/>
                  <a:gd name="T3" fmla="*/ 0 h 71"/>
                  <a:gd name="T4" fmla="*/ 18 w 133"/>
                  <a:gd name="T5" fmla="*/ 71 h 71"/>
                  <a:gd name="T6" fmla="*/ 133 w 133"/>
                  <a:gd name="T7" fmla="*/ 9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3"/>
                  <a:gd name="T13" fmla="*/ 0 h 71"/>
                  <a:gd name="T14" fmla="*/ 133 w 133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3" h="71">
                    <a:moveTo>
                      <a:pt x="133" y="9"/>
                    </a:moveTo>
                    <a:lnTo>
                      <a:pt x="0" y="0"/>
                    </a:lnTo>
                    <a:lnTo>
                      <a:pt x="18" y="71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39674" name="Rectangle 35"/>
              <p:cNvSpPr>
                <a:spLocks noChangeArrowheads="1"/>
              </p:cNvSpPr>
              <p:nvPr/>
            </p:nvSpPr>
            <p:spPr bwMode="auto">
              <a:xfrm>
                <a:off x="3324" y="1765"/>
                <a:ext cx="133" cy="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+</a:t>
                </a:r>
                <a:endParaRPr lang="en-US" altLang="zh-TW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</p:grpSp>
        <p:cxnSp>
          <p:nvCxnSpPr>
            <p:cNvPr id="44" name="直線接點 43"/>
            <p:cNvCxnSpPr/>
            <p:nvPr/>
          </p:nvCxnSpPr>
          <p:spPr>
            <a:xfrm>
              <a:off x="5148064" y="3140968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接點 44"/>
            <p:cNvCxnSpPr/>
            <p:nvPr/>
          </p:nvCxnSpPr>
          <p:spPr>
            <a:xfrm>
              <a:off x="5220072" y="3068960"/>
              <a:ext cx="72008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3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3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33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33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3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3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33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33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925" grpId="0" autoUpdateAnimBg="0"/>
      <p:bldP spid="1233926" grpId="0" autoUpdateAnimBg="0"/>
      <p:bldP spid="1233927" grpId="0" autoUpdateAnimBg="0"/>
      <p:bldP spid="1233928" grpId="0" autoUpdateAnimBg="0"/>
      <p:bldP spid="1233946" grpId="0" autoUpdateAnimBg="0"/>
      <p:bldP spid="123395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121C6-7A21-4D1F-B26B-0FFF22A849CE}" type="slidenum">
              <a:rPr lang="en-US" altLang="zh-TW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12349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心智模式：系統思考圖示例</a:t>
            </a:r>
          </a:p>
        </p:txBody>
      </p:sp>
      <p:sp>
        <p:nvSpPr>
          <p:cNvPr id="540676" name="Rectangle 1125"/>
          <p:cNvSpPr>
            <a:spLocks noChangeArrowheads="1"/>
          </p:cNvSpPr>
          <p:nvPr/>
        </p:nvSpPr>
        <p:spPr bwMode="auto">
          <a:xfrm>
            <a:off x="206377" y="1356519"/>
            <a:ext cx="7239000" cy="48482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235046" name="Rectangle 1126"/>
          <p:cNvSpPr>
            <a:spLocks noChangeArrowheads="1"/>
          </p:cNvSpPr>
          <p:nvPr/>
        </p:nvSpPr>
        <p:spPr bwMode="auto">
          <a:xfrm>
            <a:off x="5651502" y="3696494"/>
            <a:ext cx="1600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獎勵與教育訓練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1235047" name="Rectangle 1127"/>
          <p:cNvSpPr>
            <a:spLocks noChangeArrowheads="1"/>
          </p:cNvSpPr>
          <p:nvPr/>
        </p:nvSpPr>
        <p:spPr bwMode="auto">
          <a:xfrm>
            <a:off x="6056314" y="2301082"/>
            <a:ext cx="914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>
                <a:solidFill>
                  <a:srgbClr val="000000"/>
                </a:solidFill>
                <a:latin typeface="Times New Roman" pitchFamily="18" charset="0"/>
                <a:ea typeface="標楷體" pitchFamily="65" charset="-120"/>
              </a:rPr>
              <a:t>成本公開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2" name="Group 1128"/>
          <p:cNvGrpSpPr>
            <a:grpSpLocks/>
          </p:cNvGrpSpPr>
          <p:nvPr/>
        </p:nvGrpSpPr>
        <p:grpSpPr bwMode="auto">
          <a:xfrm>
            <a:off x="4211639" y="2570957"/>
            <a:ext cx="2430463" cy="1219200"/>
            <a:chOff x="3077" y="1605"/>
            <a:chExt cx="1503" cy="1160"/>
          </a:xfrm>
        </p:grpSpPr>
        <p:sp>
          <p:nvSpPr>
            <p:cNvPr id="540724" name="Arc 1129"/>
            <p:cNvSpPr>
              <a:spLocks/>
            </p:cNvSpPr>
            <p:nvPr/>
          </p:nvSpPr>
          <p:spPr bwMode="auto">
            <a:xfrm>
              <a:off x="3077" y="1605"/>
              <a:ext cx="1503" cy="902"/>
            </a:xfrm>
            <a:custGeom>
              <a:avLst/>
              <a:gdLst>
                <a:gd name="T0" fmla="*/ 0 w 21554"/>
                <a:gd name="T1" fmla="*/ 0 h 12937"/>
                <a:gd name="T2" fmla="*/ 0 w 21554"/>
                <a:gd name="T3" fmla="*/ 0 h 12937"/>
                <a:gd name="T4" fmla="*/ 0 w 21554"/>
                <a:gd name="T5" fmla="*/ 0 h 12937"/>
                <a:gd name="T6" fmla="*/ 0 60000 65536"/>
                <a:gd name="T7" fmla="*/ 0 60000 65536"/>
                <a:gd name="T8" fmla="*/ 0 60000 65536"/>
                <a:gd name="T9" fmla="*/ 0 w 21554"/>
                <a:gd name="T10" fmla="*/ 0 h 12937"/>
                <a:gd name="T11" fmla="*/ 21554 w 21554"/>
                <a:gd name="T12" fmla="*/ 12937 h 1293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54" h="12937" fill="none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</a:path>
                <a:path w="21554" h="12937" stroke="0" extrusionOk="0">
                  <a:moveTo>
                    <a:pt x="21553" y="1410"/>
                  </a:moveTo>
                  <a:cubicBezTo>
                    <a:pt x="21280" y="5583"/>
                    <a:pt x="19802" y="9587"/>
                    <a:pt x="17297" y="12936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725" name="Freeform 1130"/>
            <p:cNvSpPr>
              <a:spLocks/>
            </p:cNvSpPr>
            <p:nvPr/>
          </p:nvSpPr>
          <p:spPr bwMode="auto">
            <a:xfrm>
              <a:off x="4200" y="2478"/>
              <a:ext cx="107" cy="125"/>
            </a:xfrm>
            <a:custGeom>
              <a:avLst/>
              <a:gdLst>
                <a:gd name="T0" fmla="*/ 0 w 107"/>
                <a:gd name="T1" fmla="*/ 125 h 125"/>
                <a:gd name="T2" fmla="*/ 107 w 107"/>
                <a:gd name="T3" fmla="*/ 54 h 125"/>
                <a:gd name="T4" fmla="*/ 54 w 107"/>
                <a:gd name="T5" fmla="*/ 0 h 125"/>
                <a:gd name="T6" fmla="*/ 0 w 107"/>
                <a:gd name="T7" fmla="*/ 125 h 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7"/>
                <a:gd name="T13" fmla="*/ 0 h 125"/>
                <a:gd name="T14" fmla="*/ 107 w 107"/>
                <a:gd name="T15" fmla="*/ 125 h 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7" h="125">
                  <a:moveTo>
                    <a:pt x="0" y="125"/>
                  </a:moveTo>
                  <a:lnTo>
                    <a:pt x="107" y="54"/>
                  </a:lnTo>
                  <a:lnTo>
                    <a:pt x="54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726" name="Rectangle 1131"/>
            <p:cNvSpPr>
              <a:spLocks noChangeArrowheads="1"/>
            </p:cNvSpPr>
            <p:nvPr/>
          </p:nvSpPr>
          <p:spPr bwMode="auto">
            <a:xfrm>
              <a:off x="4334" y="2503"/>
              <a:ext cx="79" cy="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3" name="Group 1132"/>
          <p:cNvGrpSpPr>
            <a:grpSpLocks/>
          </p:cNvGrpSpPr>
          <p:nvPr/>
        </p:nvGrpSpPr>
        <p:grpSpPr bwMode="auto">
          <a:xfrm>
            <a:off x="314327" y="2262982"/>
            <a:ext cx="3657600" cy="2971800"/>
            <a:chOff x="595" y="1399"/>
            <a:chExt cx="2304" cy="1872"/>
          </a:xfrm>
        </p:grpSpPr>
        <p:sp>
          <p:nvSpPr>
            <p:cNvPr id="540702" name="Rectangle 1133"/>
            <p:cNvSpPr>
              <a:spLocks noChangeArrowheads="1"/>
            </p:cNvSpPr>
            <p:nvPr/>
          </p:nvSpPr>
          <p:spPr bwMode="auto">
            <a:xfrm>
              <a:off x="2275" y="2282"/>
              <a:ext cx="624" cy="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降低成本</a:t>
              </a:r>
              <a:endParaRPr lang="zh-TW" altLang="en-US" sz="2000" b="1">
                <a:latin typeface="Times New Roman" pitchFamily="18" charset="0"/>
                <a:ea typeface="標楷體" pitchFamily="65" charset="-120"/>
              </a:endParaRPr>
            </a:p>
          </p:txBody>
        </p:sp>
        <p:grpSp>
          <p:nvGrpSpPr>
            <p:cNvPr id="4" name="Group 1134"/>
            <p:cNvGrpSpPr>
              <a:grpSpLocks/>
            </p:cNvGrpSpPr>
            <p:nvPr/>
          </p:nvGrpSpPr>
          <p:grpSpPr bwMode="auto">
            <a:xfrm>
              <a:off x="595" y="1399"/>
              <a:ext cx="1940" cy="1872"/>
              <a:chOff x="595" y="1399"/>
              <a:chExt cx="1940" cy="1872"/>
            </a:xfrm>
          </p:grpSpPr>
          <p:sp>
            <p:nvSpPr>
              <p:cNvPr id="540704" name="Rectangle 1135"/>
              <p:cNvSpPr>
                <a:spLocks noChangeArrowheads="1"/>
              </p:cNvSpPr>
              <p:nvPr/>
            </p:nvSpPr>
            <p:spPr bwMode="auto">
              <a:xfrm>
                <a:off x="1392" y="1488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競爭激烈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40705" name="Rectangle 1136"/>
              <p:cNvSpPr>
                <a:spLocks noChangeArrowheads="1"/>
              </p:cNvSpPr>
              <p:nvPr/>
            </p:nvSpPr>
            <p:spPr bwMode="auto">
              <a:xfrm>
                <a:off x="1383" y="3001"/>
                <a:ext cx="43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競爭力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sp>
            <p:nvSpPr>
              <p:cNvPr id="540706" name="Rectangle 1137"/>
              <p:cNvSpPr>
                <a:spLocks noChangeArrowheads="1"/>
              </p:cNvSpPr>
              <p:nvPr/>
            </p:nvSpPr>
            <p:spPr bwMode="auto">
              <a:xfrm>
                <a:off x="595" y="2319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贏得訂單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5" name="Group 1138"/>
              <p:cNvGrpSpPr>
                <a:grpSpLocks/>
              </p:cNvGrpSpPr>
              <p:nvPr/>
            </p:nvGrpSpPr>
            <p:grpSpPr bwMode="auto">
              <a:xfrm>
                <a:off x="1666" y="1651"/>
                <a:ext cx="869" cy="660"/>
                <a:chOff x="2049" y="1725"/>
                <a:chExt cx="869" cy="660"/>
              </a:xfrm>
            </p:grpSpPr>
            <p:sp>
              <p:nvSpPr>
                <p:cNvPr id="540721" name="Arc 1139"/>
                <p:cNvSpPr>
                  <a:spLocks/>
                </p:cNvSpPr>
                <p:nvPr/>
              </p:nvSpPr>
              <p:spPr bwMode="auto">
                <a:xfrm>
                  <a:off x="2049" y="1725"/>
                  <a:ext cx="717" cy="651"/>
                </a:xfrm>
                <a:custGeom>
                  <a:avLst/>
                  <a:gdLst>
                    <a:gd name="T0" fmla="*/ 0 w 21320"/>
                    <a:gd name="T1" fmla="*/ 0 h 19370"/>
                    <a:gd name="T2" fmla="*/ 0 w 21320"/>
                    <a:gd name="T3" fmla="*/ 0 h 19370"/>
                    <a:gd name="T4" fmla="*/ 0 w 21320"/>
                    <a:gd name="T5" fmla="*/ 0 h 19370"/>
                    <a:gd name="T6" fmla="*/ 0 60000 65536"/>
                    <a:gd name="T7" fmla="*/ 0 60000 65536"/>
                    <a:gd name="T8" fmla="*/ 0 60000 65536"/>
                    <a:gd name="T9" fmla="*/ 0 w 21320"/>
                    <a:gd name="T10" fmla="*/ 0 h 19370"/>
                    <a:gd name="T11" fmla="*/ 21320 w 21320"/>
                    <a:gd name="T12" fmla="*/ 19370 h 1937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320" h="19370" fill="none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</a:path>
                    <a:path w="21320" h="19370" stroke="0" extrusionOk="0">
                      <a:moveTo>
                        <a:pt x="9558" y="-1"/>
                      </a:moveTo>
                      <a:cubicBezTo>
                        <a:pt x="15818" y="3089"/>
                        <a:pt x="20200" y="9013"/>
                        <a:pt x="21320" y="15904"/>
                      </a:cubicBezTo>
                      <a:lnTo>
                        <a:pt x="0" y="1937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22" name="Freeform 1140"/>
                <p:cNvSpPr>
                  <a:spLocks/>
                </p:cNvSpPr>
                <p:nvPr/>
              </p:nvSpPr>
              <p:spPr bwMode="auto">
                <a:xfrm>
                  <a:off x="2722" y="2261"/>
                  <a:ext cx="71" cy="124"/>
                </a:xfrm>
                <a:custGeom>
                  <a:avLst/>
                  <a:gdLst>
                    <a:gd name="T0" fmla="*/ 44 w 71"/>
                    <a:gd name="T1" fmla="*/ 124 h 124"/>
                    <a:gd name="T2" fmla="*/ 71 w 71"/>
                    <a:gd name="T3" fmla="*/ 0 h 124"/>
                    <a:gd name="T4" fmla="*/ 0 w 71"/>
                    <a:gd name="T5" fmla="*/ 0 h 124"/>
                    <a:gd name="T6" fmla="*/ 44 w 71"/>
                    <a:gd name="T7" fmla="*/ 124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44" y="124"/>
                      </a:moveTo>
                      <a:lnTo>
                        <a:pt x="71" y="0"/>
                      </a:lnTo>
                      <a:lnTo>
                        <a:pt x="0" y="0"/>
                      </a:lnTo>
                      <a:lnTo>
                        <a:pt x="44" y="124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23" name="Rectangle 1141"/>
                <p:cNvSpPr>
                  <a:spLocks noChangeArrowheads="1"/>
                </p:cNvSpPr>
                <p:nvPr/>
              </p:nvSpPr>
              <p:spPr bwMode="auto">
                <a:xfrm>
                  <a:off x="2837" y="2181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6" name="Group 1142"/>
              <p:cNvGrpSpPr>
                <a:grpSpLocks/>
              </p:cNvGrpSpPr>
              <p:nvPr/>
            </p:nvGrpSpPr>
            <p:grpSpPr bwMode="auto">
              <a:xfrm>
                <a:off x="1737" y="2452"/>
                <a:ext cx="653" cy="819"/>
                <a:chOff x="2120" y="2526"/>
                <a:chExt cx="653" cy="819"/>
              </a:xfrm>
            </p:grpSpPr>
            <p:sp>
              <p:nvSpPr>
                <p:cNvPr id="540718" name="Arc 1143"/>
                <p:cNvSpPr>
                  <a:spLocks/>
                </p:cNvSpPr>
                <p:nvPr/>
              </p:nvSpPr>
              <p:spPr bwMode="auto">
                <a:xfrm>
                  <a:off x="2120" y="2526"/>
                  <a:ext cx="653" cy="616"/>
                </a:xfrm>
                <a:custGeom>
                  <a:avLst/>
                  <a:gdLst>
                    <a:gd name="T0" fmla="*/ 0 w 21528"/>
                    <a:gd name="T1" fmla="*/ 0 h 20312"/>
                    <a:gd name="T2" fmla="*/ 0 w 21528"/>
                    <a:gd name="T3" fmla="*/ 0 h 20312"/>
                    <a:gd name="T4" fmla="*/ 0 w 21528"/>
                    <a:gd name="T5" fmla="*/ 0 h 20312"/>
                    <a:gd name="T6" fmla="*/ 0 60000 65536"/>
                    <a:gd name="T7" fmla="*/ 0 60000 65536"/>
                    <a:gd name="T8" fmla="*/ 0 60000 65536"/>
                    <a:gd name="T9" fmla="*/ 0 w 21528"/>
                    <a:gd name="T10" fmla="*/ 0 h 20312"/>
                    <a:gd name="T11" fmla="*/ 21528 w 21528"/>
                    <a:gd name="T12" fmla="*/ 20312 h 20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28" h="20312" fill="none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</a:path>
                    <a:path w="21528" h="20312" stroke="0" extrusionOk="0">
                      <a:moveTo>
                        <a:pt x="21527" y="1765"/>
                      </a:moveTo>
                      <a:cubicBezTo>
                        <a:pt x="20836" y="10190"/>
                        <a:pt x="15295" y="17437"/>
                        <a:pt x="7347" y="2031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19" name="Freeform 1144"/>
                <p:cNvSpPr>
                  <a:spLocks/>
                </p:cNvSpPr>
                <p:nvPr/>
              </p:nvSpPr>
              <p:spPr bwMode="auto">
                <a:xfrm>
                  <a:off x="2226" y="3101"/>
                  <a:ext cx="124" cy="71"/>
                </a:xfrm>
                <a:custGeom>
                  <a:avLst/>
                  <a:gdLst>
                    <a:gd name="T0" fmla="*/ 0 w 124"/>
                    <a:gd name="T1" fmla="*/ 71 h 71"/>
                    <a:gd name="T2" fmla="*/ 124 w 124"/>
                    <a:gd name="T3" fmla="*/ 71 h 71"/>
                    <a:gd name="T4" fmla="*/ 107 w 124"/>
                    <a:gd name="T5" fmla="*/ 0 h 71"/>
                    <a:gd name="T6" fmla="*/ 0 w 124"/>
                    <a:gd name="T7" fmla="*/ 71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71"/>
                      </a:moveTo>
                      <a:lnTo>
                        <a:pt x="124" y="71"/>
                      </a:lnTo>
                      <a:lnTo>
                        <a:pt x="107" y="0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20" name="Rectangle 1145"/>
                <p:cNvSpPr>
                  <a:spLocks noChangeArrowheads="1"/>
                </p:cNvSpPr>
                <p:nvPr/>
              </p:nvSpPr>
              <p:spPr bwMode="auto">
                <a:xfrm>
                  <a:off x="2333" y="3172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7" name="Group 1146"/>
              <p:cNvGrpSpPr>
                <a:grpSpLocks/>
              </p:cNvGrpSpPr>
              <p:nvPr/>
            </p:nvGrpSpPr>
            <p:grpSpPr bwMode="auto">
              <a:xfrm>
                <a:off x="622" y="2505"/>
                <a:ext cx="779" cy="699"/>
                <a:chOff x="1005" y="2579"/>
                <a:chExt cx="779" cy="699"/>
              </a:xfrm>
            </p:grpSpPr>
            <p:sp>
              <p:nvSpPr>
                <p:cNvPr id="540715" name="Arc 1147"/>
                <p:cNvSpPr>
                  <a:spLocks/>
                </p:cNvSpPr>
                <p:nvPr/>
              </p:nvSpPr>
              <p:spPr bwMode="auto">
                <a:xfrm>
                  <a:off x="1155" y="2695"/>
                  <a:ext cx="629" cy="583"/>
                </a:xfrm>
                <a:custGeom>
                  <a:avLst/>
                  <a:gdLst>
                    <a:gd name="T0" fmla="*/ 0 w 26925"/>
                    <a:gd name="T1" fmla="*/ 0 h 24983"/>
                    <a:gd name="T2" fmla="*/ 0 w 26925"/>
                    <a:gd name="T3" fmla="*/ 0 h 24983"/>
                    <a:gd name="T4" fmla="*/ 0 w 26925"/>
                    <a:gd name="T5" fmla="*/ 0 h 24983"/>
                    <a:gd name="T6" fmla="*/ 0 60000 65536"/>
                    <a:gd name="T7" fmla="*/ 0 60000 65536"/>
                    <a:gd name="T8" fmla="*/ 0 60000 65536"/>
                    <a:gd name="T9" fmla="*/ 0 w 26925"/>
                    <a:gd name="T10" fmla="*/ 0 h 24983"/>
                    <a:gd name="T11" fmla="*/ 26925 w 26925"/>
                    <a:gd name="T12" fmla="*/ 24983 h 2498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6925" h="24983" fill="none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</a:path>
                    <a:path w="26925" h="24983" stroke="0" extrusionOk="0">
                      <a:moveTo>
                        <a:pt x="26925" y="24316"/>
                      </a:moveTo>
                      <a:cubicBezTo>
                        <a:pt x="25184" y="24759"/>
                        <a:pt x="23395" y="24982"/>
                        <a:pt x="21600" y="24983"/>
                      </a:cubicBezTo>
                      <a:cubicBezTo>
                        <a:pt x="9670" y="24983"/>
                        <a:pt x="0" y="15312"/>
                        <a:pt x="0" y="3383"/>
                      </a:cubicBezTo>
                      <a:cubicBezTo>
                        <a:pt x="-1" y="2250"/>
                        <a:pt x="89" y="1118"/>
                        <a:pt x="266" y="-1"/>
                      </a:cubicBezTo>
                      <a:lnTo>
                        <a:pt x="21600" y="3383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16" name="Freeform 1148"/>
                <p:cNvSpPr>
                  <a:spLocks/>
                </p:cNvSpPr>
                <p:nvPr/>
              </p:nvSpPr>
              <p:spPr bwMode="auto">
                <a:xfrm>
                  <a:off x="1120" y="2579"/>
                  <a:ext cx="79" cy="124"/>
                </a:xfrm>
                <a:custGeom>
                  <a:avLst/>
                  <a:gdLst>
                    <a:gd name="T0" fmla="*/ 79 w 79"/>
                    <a:gd name="T1" fmla="*/ 0 h 124"/>
                    <a:gd name="T2" fmla="*/ 0 w 79"/>
                    <a:gd name="T3" fmla="*/ 106 h 124"/>
                    <a:gd name="T4" fmla="*/ 71 w 79"/>
                    <a:gd name="T5" fmla="*/ 124 h 124"/>
                    <a:gd name="T6" fmla="*/ 79 w 79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9"/>
                    <a:gd name="T13" fmla="*/ 0 h 124"/>
                    <a:gd name="T14" fmla="*/ 79 w 79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9" h="124">
                      <a:moveTo>
                        <a:pt x="79" y="0"/>
                      </a:moveTo>
                      <a:lnTo>
                        <a:pt x="0" y="106"/>
                      </a:lnTo>
                      <a:lnTo>
                        <a:pt x="71" y="124"/>
                      </a:lnTo>
                      <a:lnTo>
                        <a:pt x="7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17" name="Rectangle 1149"/>
                <p:cNvSpPr>
                  <a:spLocks noChangeArrowheads="1"/>
                </p:cNvSpPr>
                <p:nvPr/>
              </p:nvSpPr>
              <p:spPr bwMode="auto">
                <a:xfrm>
                  <a:off x="1005" y="2579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8" name="Group 1150"/>
              <p:cNvGrpSpPr>
                <a:grpSpLocks/>
              </p:cNvGrpSpPr>
              <p:nvPr/>
            </p:nvGrpSpPr>
            <p:grpSpPr bwMode="auto">
              <a:xfrm>
                <a:off x="843" y="1399"/>
                <a:ext cx="646" cy="913"/>
                <a:chOff x="1226" y="1473"/>
                <a:chExt cx="646" cy="913"/>
              </a:xfrm>
            </p:grpSpPr>
            <p:sp>
              <p:nvSpPr>
                <p:cNvPr id="540712" name="Arc 1151"/>
                <p:cNvSpPr>
                  <a:spLocks/>
                </p:cNvSpPr>
                <p:nvPr/>
              </p:nvSpPr>
              <p:spPr bwMode="auto">
                <a:xfrm>
                  <a:off x="1226" y="1672"/>
                  <a:ext cx="646" cy="714"/>
                </a:xfrm>
                <a:custGeom>
                  <a:avLst/>
                  <a:gdLst>
                    <a:gd name="T0" fmla="*/ 0 w 21600"/>
                    <a:gd name="T1" fmla="*/ 0 h 23857"/>
                    <a:gd name="T2" fmla="*/ 0 w 21600"/>
                    <a:gd name="T3" fmla="*/ 0 h 23857"/>
                    <a:gd name="T4" fmla="*/ 0 w 21600"/>
                    <a:gd name="T5" fmla="*/ 0 h 23857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857"/>
                    <a:gd name="T11" fmla="*/ 21600 w 21600"/>
                    <a:gd name="T12" fmla="*/ 23857 h 2385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857" fill="none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</a:path>
                    <a:path w="21600" h="23857" stroke="0" extrusionOk="0">
                      <a:moveTo>
                        <a:pt x="352" y="23857"/>
                      </a:moveTo>
                      <a:cubicBezTo>
                        <a:pt x="118" y="22574"/>
                        <a:pt x="0" y="21273"/>
                        <a:pt x="0" y="19969"/>
                      </a:cubicBezTo>
                      <a:cubicBezTo>
                        <a:pt x="-1" y="11219"/>
                        <a:pt x="5278" y="3334"/>
                        <a:pt x="13366" y="-1"/>
                      </a:cubicBezTo>
                      <a:lnTo>
                        <a:pt x="21600" y="1996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13" name="Freeform 1152"/>
                <p:cNvSpPr>
                  <a:spLocks/>
                </p:cNvSpPr>
                <p:nvPr/>
              </p:nvSpPr>
              <p:spPr bwMode="auto">
                <a:xfrm>
                  <a:off x="1615" y="1632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14" name="Rectangle 1153"/>
                <p:cNvSpPr>
                  <a:spLocks noChangeArrowheads="1"/>
                </p:cNvSpPr>
                <p:nvPr/>
              </p:nvSpPr>
              <p:spPr bwMode="auto">
                <a:xfrm>
                  <a:off x="1562" y="1473"/>
                  <a:ext cx="81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pic>
            <p:nvPicPr>
              <p:cNvPr id="540711" name="Picture 115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436" y="2240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540681" name="Rectangle 1155"/>
          <p:cNvSpPr>
            <a:spLocks noChangeArrowheads="1"/>
          </p:cNvSpPr>
          <p:nvPr/>
        </p:nvSpPr>
        <p:spPr bwMode="auto">
          <a:xfrm>
            <a:off x="2408239" y="1366044"/>
            <a:ext cx="34671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zh-TW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MJ</a:t>
            </a:r>
            <a:r>
              <a:rPr lang="zh-TW" altLang="en-US" b="1" u="sng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公司降低成本方案如何有效？</a:t>
            </a:r>
            <a:endParaRPr lang="zh-TW" altLang="en-US" sz="2000" b="1">
              <a:latin typeface="Times New Roman" pitchFamily="18" charset="0"/>
              <a:ea typeface="標楷體" pitchFamily="65" charset="-120"/>
            </a:endParaRPr>
          </a:p>
        </p:txBody>
      </p:sp>
      <p:grpSp>
        <p:nvGrpSpPr>
          <p:cNvPr id="13" name="Group 1172"/>
          <p:cNvGrpSpPr>
            <a:grpSpLocks/>
          </p:cNvGrpSpPr>
          <p:nvPr/>
        </p:nvGrpSpPr>
        <p:grpSpPr bwMode="auto">
          <a:xfrm>
            <a:off x="4932364" y="4056857"/>
            <a:ext cx="1258888" cy="1212850"/>
            <a:chOff x="2120" y="2526"/>
            <a:chExt cx="653" cy="836"/>
          </a:xfrm>
        </p:grpSpPr>
        <p:sp>
          <p:nvSpPr>
            <p:cNvPr id="540684" name="Arc 1173"/>
            <p:cNvSpPr>
              <a:spLocks/>
            </p:cNvSpPr>
            <p:nvPr/>
          </p:nvSpPr>
          <p:spPr bwMode="auto">
            <a:xfrm>
              <a:off x="2120" y="2526"/>
              <a:ext cx="653" cy="616"/>
            </a:xfrm>
            <a:custGeom>
              <a:avLst/>
              <a:gdLst>
                <a:gd name="T0" fmla="*/ 0 w 21528"/>
                <a:gd name="T1" fmla="*/ 0 h 20312"/>
                <a:gd name="T2" fmla="*/ 0 w 21528"/>
                <a:gd name="T3" fmla="*/ 0 h 20312"/>
                <a:gd name="T4" fmla="*/ 0 w 21528"/>
                <a:gd name="T5" fmla="*/ 0 h 20312"/>
                <a:gd name="T6" fmla="*/ 0 60000 65536"/>
                <a:gd name="T7" fmla="*/ 0 60000 65536"/>
                <a:gd name="T8" fmla="*/ 0 60000 65536"/>
                <a:gd name="T9" fmla="*/ 0 w 21528"/>
                <a:gd name="T10" fmla="*/ 0 h 20312"/>
                <a:gd name="T11" fmla="*/ 21528 w 21528"/>
                <a:gd name="T12" fmla="*/ 20312 h 203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28" h="20312" fill="none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</a:path>
                <a:path w="21528" h="20312" stroke="0" extrusionOk="0">
                  <a:moveTo>
                    <a:pt x="21527" y="1765"/>
                  </a:moveTo>
                  <a:cubicBezTo>
                    <a:pt x="20836" y="10190"/>
                    <a:pt x="15295" y="17437"/>
                    <a:pt x="7347" y="2031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685" name="Freeform 1174"/>
            <p:cNvSpPr>
              <a:spLocks/>
            </p:cNvSpPr>
            <p:nvPr/>
          </p:nvSpPr>
          <p:spPr bwMode="auto">
            <a:xfrm>
              <a:off x="2226" y="3101"/>
              <a:ext cx="124" cy="71"/>
            </a:xfrm>
            <a:custGeom>
              <a:avLst/>
              <a:gdLst>
                <a:gd name="T0" fmla="*/ 0 w 124"/>
                <a:gd name="T1" fmla="*/ 71 h 71"/>
                <a:gd name="T2" fmla="*/ 124 w 124"/>
                <a:gd name="T3" fmla="*/ 71 h 71"/>
                <a:gd name="T4" fmla="*/ 107 w 124"/>
                <a:gd name="T5" fmla="*/ 0 h 71"/>
                <a:gd name="T6" fmla="*/ 0 w 124"/>
                <a:gd name="T7" fmla="*/ 71 h 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4"/>
                <a:gd name="T13" fmla="*/ 0 h 71"/>
                <a:gd name="T14" fmla="*/ 124 w 124"/>
                <a:gd name="T15" fmla="*/ 71 h 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4" h="71">
                  <a:moveTo>
                    <a:pt x="0" y="71"/>
                  </a:moveTo>
                  <a:lnTo>
                    <a:pt x="124" y="71"/>
                  </a:lnTo>
                  <a:lnTo>
                    <a:pt x="107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FF"/>
            </a:solidFill>
            <a:ln w="14288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0686" name="Rectangle 1175"/>
            <p:cNvSpPr>
              <a:spLocks noChangeArrowheads="1"/>
            </p:cNvSpPr>
            <p:nvPr/>
          </p:nvSpPr>
          <p:spPr bwMode="auto">
            <a:xfrm>
              <a:off x="2333" y="3173"/>
              <a:ext cx="67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>
                  <a:solidFill>
                    <a:srgbClr val="000000"/>
                  </a:solidFill>
                  <a:latin typeface="Times New Roman" pitchFamily="18" charset="0"/>
                  <a:ea typeface="標楷體" pitchFamily="65" charset="-120"/>
                </a:rPr>
                <a:t>+</a:t>
              </a:r>
              <a:endParaRPr lang="en-US" altLang="zh-TW" sz="2000" b="1">
                <a:latin typeface="Times New Roman" pitchFamily="18" charset="0"/>
                <a:ea typeface="標楷體" pitchFamily="65" charset="-120"/>
              </a:endParaRPr>
            </a:p>
          </p:txBody>
        </p:sp>
      </p:grpSp>
      <p:grpSp>
        <p:nvGrpSpPr>
          <p:cNvPr id="59" name="群組 58"/>
          <p:cNvGrpSpPr/>
          <p:nvPr/>
        </p:nvGrpSpPr>
        <p:grpSpPr>
          <a:xfrm>
            <a:off x="3311527" y="2661444"/>
            <a:ext cx="2251075" cy="2479675"/>
            <a:chOff x="3941763" y="2619375"/>
            <a:chExt cx="2251075" cy="2479675"/>
          </a:xfrm>
        </p:grpSpPr>
        <p:grpSp>
          <p:nvGrpSpPr>
            <p:cNvPr id="9" name="Group 1156"/>
            <p:cNvGrpSpPr>
              <a:grpSpLocks/>
            </p:cNvGrpSpPr>
            <p:nvPr/>
          </p:nvGrpSpPr>
          <p:grpSpPr bwMode="auto">
            <a:xfrm>
              <a:off x="3941763" y="2619375"/>
              <a:ext cx="2251075" cy="2479675"/>
              <a:chOff x="2483" y="1606"/>
              <a:chExt cx="1503" cy="1562"/>
            </a:xfrm>
          </p:grpSpPr>
          <p:sp>
            <p:nvSpPr>
              <p:cNvPr id="540687" name="Rectangle 1157"/>
              <p:cNvSpPr>
                <a:spLocks noChangeArrowheads="1"/>
              </p:cNvSpPr>
              <p:nvPr/>
            </p:nvSpPr>
            <p:spPr bwMode="auto">
              <a:xfrm>
                <a:off x="2852" y="2954"/>
                <a:ext cx="610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員工參與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10" name="Group 1158"/>
              <p:cNvGrpSpPr>
                <a:grpSpLocks/>
              </p:cNvGrpSpPr>
              <p:nvPr/>
            </p:nvGrpSpPr>
            <p:grpSpPr bwMode="auto">
              <a:xfrm>
                <a:off x="2483" y="2226"/>
                <a:ext cx="881" cy="728"/>
                <a:chOff x="2784" y="2385"/>
                <a:chExt cx="903" cy="780"/>
              </a:xfrm>
            </p:grpSpPr>
            <p:sp>
              <p:nvSpPr>
                <p:cNvPr id="540699" name="Arc 1159"/>
                <p:cNvSpPr>
                  <a:spLocks/>
                </p:cNvSpPr>
                <p:nvPr/>
              </p:nvSpPr>
              <p:spPr bwMode="auto">
                <a:xfrm>
                  <a:off x="2819" y="2385"/>
                  <a:ext cx="868" cy="780"/>
                </a:xfrm>
                <a:custGeom>
                  <a:avLst/>
                  <a:gdLst>
                    <a:gd name="T0" fmla="*/ 0 w 20348"/>
                    <a:gd name="T1" fmla="*/ 0 h 18312"/>
                    <a:gd name="T2" fmla="*/ 0 w 20348"/>
                    <a:gd name="T3" fmla="*/ 0 h 18312"/>
                    <a:gd name="T4" fmla="*/ 0 w 20348"/>
                    <a:gd name="T5" fmla="*/ 0 h 18312"/>
                    <a:gd name="T6" fmla="*/ 0 60000 65536"/>
                    <a:gd name="T7" fmla="*/ 0 60000 65536"/>
                    <a:gd name="T8" fmla="*/ 0 60000 65536"/>
                    <a:gd name="T9" fmla="*/ 0 w 20348"/>
                    <a:gd name="T10" fmla="*/ 0 h 18312"/>
                    <a:gd name="T11" fmla="*/ 20348 w 20348"/>
                    <a:gd name="T12" fmla="*/ 18312 h 18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0348" h="18312" fill="none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</a:path>
                    <a:path w="20348" h="18312" stroke="0" extrusionOk="0">
                      <a:moveTo>
                        <a:pt x="8892" y="18311"/>
                      </a:moveTo>
                      <a:cubicBezTo>
                        <a:pt x="4766" y="15730"/>
                        <a:pt x="1633" y="11832"/>
                        <a:pt x="0" y="7247"/>
                      </a:cubicBezTo>
                      <a:lnTo>
                        <a:pt x="20348" y="0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00" name="Freeform 1160"/>
                <p:cNvSpPr>
                  <a:spLocks/>
                </p:cNvSpPr>
                <p:nvPr/>
              </p:nvSpPr>
              <p:spPr bwMode="auto">
                <a:xfrm>
                  <a:off x="2784" y="2579"/>
                  <a:ext cx="71" cy="124"/>
                </a:xfrm>
                <a:custGeom>
                  <a:avLst/>
                  <a:gdLst>
                    <a:gd name="T0" fmla="*/ 9 w 71"/>
                    <a:gd name="T1" fmla="*/ 0 h 124"/>
                    <a:gd name="T2" fmla="*/ 0 w 71"/>
                    <a:gd name="T3" fmla="*/ 124 h 124"/>
                    <a:gd name="T4" fmla="*/ 71 w 71"/>
                    <a:gd name="T5" fmla="*/ 106 h 124"/>
                    <a:gd name="T6" fmla="*/ 9 w 71"/>
                    <a:gd name="T7" fmla="*/ 0 h 1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1"/>
                    <a:gd name="T13" fmla="*/ 0 h 124"/>
                    <a:gd name="T14" fmla="*/ 71 w 71"/>
                    <a:gd name="T15" fmla="*/ 124 h 1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1" h="124">
                      <a:moveTo>
                        <a:pt x="9" y="0"/>
                      </a:moveTo>
                      <a:lnTo>
                        <a:pt x="0" y="124"/>
                      </a:lnTo>
                      <a:lnTo>
                        <a:pt x="71" y="106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701" name="Rectangle 1161"/>
                <p:cNvSpPr>
                  <a:spLocks noChangeArrowheads="1"/>
                </p:cNvSpPr>
                <p:nvPr/>
              </p:nvSpPr>
              <p:spPr bwMode="auto">
                <a:xfrm>
                  <a:off x="2899" y="2588"/>
                  <a:ext cx="88" cy="1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sp>
            <p:nvSpPr>
              <p:cNvPr id="540689" name="Rectangle 1162"/>
              <p:cNvSpPr>
                <a:spLocks noChangeArrowheads="1"/>
              </p:cNvSpPr>
              <p:nvPr/>
            </p:nvSpPr>
            <p:spPr bwMode="auto">
              <a:xfrm>
                <a:off x="3249" y="1650"/>
                <a:ext cx="61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>
                    <a:solidFill>
                      <a:srgbClr val="000000"/>
                    </a:solidFill>
                    <a:latin typeface="Times New Roman" pitchFamily="18" charset="0"/>
                    <a:ea typeface="標楷體" pitchFamily="65" charset="-120"/>
                  </a:rPr>
                  <a:t>工作壓力</a:t>
                </a:r>
                <a:endParaRPr lang="zh-TW" altLang="en-US" sz="2000" b="1">
                  <a:latin typeface="Times New Roman" pitchFamily="18" charset="0"/>
                  <a:ea typeface="標楷體" pitchFamily="65" charset="-120"/>
                </a:endParaRPr>
              </a:p>
            </p:txBody>
          </p:sp>
          <p:grpSp>
            <p:nvGrpSpPr>
              <p:cNvPr id="11" name="Group 1163"/>
              <p:cNvGrpSpPr>
                <a:grpSpLocks/>
              </p:cNvGrpSpPr>
              <p:nvPr/>
            </p:nvGrpSpPr>
            <p:grpSpPr bwMode="auto">
              <a:xfrm>
                <a:off x="2511" y="1606"/>
                <a:ext cx="986" cy="1354"/>
                <a:chOff x="2834" y="1765"/>
                <a:chExt cx="986" cy="1354"/>
              </a:xfrm>
            </p:grpSpPr>
            <p:sp>
              <p:nvSpPr>
                <p:cNvPr id="540696" name="Arc 1164"/>
                <p:cNvSpPr>
                  <a:spLocks/>
                </p:cNvSpPr>
                <p:nvPr/>
              </p:nvSpPr>
              <p:spPr bwMode="auto">
                <a:xfrm>
                  <a:off x="2834" y="1967"/>
                  <a:ext cx="986" cy="1152"/>
                </a:xfrm>
                <a:custGeom>
                  <a:avLst/>
                  <a:gdLst>
                    <a:gd name="T0" fmla="*/ 0 w 17305"/>
                    <a:gd name="T1" fmla="*/ 0 h 20229"/>
                    <a:gd name="T2" fmla="*/ 0 w 17305"/>
                    <a:gd name="T3" fmla="*/ 0 h 20229"/>
                    <a:gd name="T4" fmla="*/ 0 w 17305"/>
                    <a:gd name="T5" fmla="*/ 0 h 20229"/>
                    <a:gd name="T6" fmla="*/ 0 60000 65536"/>
                    <a:gd name="T7" fmla="*/ 0 60000 65536"/>
                    <a:gd name="T8" fmla="*/ 0 60000 65536"/>
                    <a:gd name="T9" fmla="*/ 0 w 17305"/>
                    <a:gd name="T10" fmla="*/ 0 h 20229"/>
                    <a:gd name="T11" fmla="*/ 17305 w 17305"/>
                    <a:gd name="T12" fmla="*/ 20229 h 20229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7305" h="20229" fill="none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</a:path>
                    <a:path w="17305" h="20229" stroke="0" extrusionOk="0">
                      <a:moveTo>
                        <a:pt x="0" y="7302"/>
                      </a:moveTo>
                      <a:cubicBezTo>
                        <a:pt x="2477" y="3985"/>
                        <a:pt x="5855" y="1450"/>
                        <a:pt x="9732" y="-1"/>
                      </a:cubicBezTo>
                      <a:lnTo>
                        <a:pt x="17305" y="20229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697" name="Freeform 1165"/>
                <p:cNvSpPr>
                  <a:spLocks/>
                </p:cNvSpPr>
                <p:nvPr/>
              </p:nvSpPr>
              <p:spPr bwMode="auto">
                <a:xfrm>
                  <a:off x="3377" y="1924"/>
                  <a:ext cx="133" cy="71"/>
                </a:xfrm>
                <a:custGeom>
                  <a:avLst/>
                  <a:gdLst>
                    <a:gd name="T0" fmla="*/ 133 w 133"/>
                    <a:gd name="T1" fmla="*/ 9 h 71"/>
                    <a:gd name="T2" fmla="*/ 0 w 133"/>
                    <a:gd name="T3" fmla="*/ 0 h 71"/>
                    <a:gd name="T4" fmla="*/ 18 w 133"/>
                    <a:gd name="T5" fmla="*/ 71 h 71"/>
                    <a:gd name="T6" fmla="*/ 133 w 133"/>
                    <a:gd name="T7" fmla="*/ 9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71"/>
                    <a:gd name="T14" fmla="*/ 133 w 133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71">
                      <a:moveTo>
                        <a:pt x="133" y="9"/>
                      </a:moveTo>
                      <a:lnTo>
                        <a:pt x="0" y="0"/>
                      </a:lnTo>
                      <a:lnTo>
                        <a:pt x="18" y="71"/>
                      </a:lnTo>
                      <a:lnTo>
                        <a:pt x="133" y="9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698" name="Rectangle 1166"/>
                <p:cNvSpPr>
                  <a:spLocks noChangeArrowheads="1"/>
                </p:cNvSpPr>
                <p:nvPr/>
              </p:nvSpPr>
              <p:spPr bwMode="auto">
                <a:xfrm>
                  <a:off x="3324" y="1765"/>
                  <a:ext cx="86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00"/>
                      </a:solidFill>
                      <a:latin typeface="Times New Roman" pitchFamily="18" charset="0"/>
                      <a:ea typeface="標楷體" pitchFamily="65" charset="-120"/>
                    </a:rPr>
                    <a:t>+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grpSp>
            <p:nvGrpSpPr>
              <p:cNvPr id="12" name="Group 1167"/>
              <p:cNvGrpSpPr>
                <a:grpSpLocks/>
              </p:cNvGrpSpPr>
              <p:nvPr/>
            </p:nvGrpSpPr>
            <p:grpSpPr bwMode="auto">
              <a:xfrm>
                <a:off x="3419" y="1820"/>
                <a:ext cx="567" cy="1348"/>
                <a:chOff x="3687" y="1995"/>
                <a:chExt cx="717" cy="1524"/>
              </a:xfrm>
            </p:grpSpPr>
            <p:sp>
              <p:nvSpPr>
                <p:cNvPr id="540693" name="Arc 1168"/>
                <p:cNvSpPr>
                  <a:spLocks/>
                </p:cNvSpPr>
                <p:nvPr/>
              </p:nvSpPr>
              <p:spPr bwMode="auto">
                <a:xfrm>
                  <a:off x="3687" y="1995"/>
                  <a:ext cx="717" cy="1301"/>
                </a:xfrm>
                <a:custGeom>
                  <a:avLst/>
                  <a:gdLst>
                    <a:gd name="T0" fmla="*/ 0 w 21600"/>
                    <a:gd name="T1" fmla="*/ 0 h 39190"/>
                    <a:gd name="T2" fmla="*/ 0 w 21600"/>
                    <a:gd name="T3" fmla="*/ 0 h 39190"/>
                    <a:gd name="T4" fmla="*/ 0 w 21600"/>
                    <a:gd name="T5" fmla="*/ 0 h 3919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39190"/>
                    <a:gd name="T11" fmla="*/ 21600 w 21600"/>
                    <a:gd name="T12" fmla="*/ 39190 h 3919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39190" fill="none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</a:path>
                    <a:path w="21600" h="39190" stroke="0" extrusionOk="0">
                      <a:moveTo>
                        <a:pt x="11722" y="0"/>
                      </a:moveTo>
                      <a:cubicBezTo>
                        <a:pt x="17880" y="3979"/>
                        <a:pt x="21600" y="10810"/>
                        <a:pt x="21600" y="18142"/>
                      </a:cubicBezTo>
                      <a:cubicBezTo>
                        <a:pt x="21600" y="28202"/>
                        <a:pt x="14653" y="36931"/>
                        <a:pt x="4850" y="39190"/>
                      </a:cubicBezTo>
                      <a:lnTo>
                        <a:pt x="0" y="18142"/>
                      </a:lnTo>
                      <a:close/>
                    </a:path>
                  </a:pathLst>
                </a:custGeom>
                <a:noFill/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694" name="Freeform 1169"/>
                <p:cNvSpPr>
                  <a:spLocks/>
                </p:cNvSpPr>
                <p:nvPr/>
              </p:nvSpPr>
              <p:spPr bwMode="auto">
                <a:xfrm>
                  <a:off x="3731" y="3252"/>
                  <a:ext cx="124" cy="71"/>
                </a:xfrm>
                <a:custGeom>
                  <a:avLst/>
                  <a:gdLst>
                    <a:gd name="T0" fmla="*/ 0 w 124"/>
                    <a:gd name="T1" fmla="*/ 53 h 71"/>
                    <a:gd name="T2" fmla="*/ 124 w 124"/>
                    <a:gd name="T3" fmla="*/ 71 h 71"/>
                    <a:gd name="T4" fmla="*/ 115 w 124"/>
                    <a:gd name="T5" fmla="*/ 0 h 71"/>
                    <a:gd name="T6" fmla="*/ 0 w 124"/>
                    <a:gd name="T7" fmla="*/ 53 h 7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4"/>
                    <a:gd name="T13" fmla="*/ 0 h 71"/>
                    <a:gd name="T14" fmla="*/ 124 w 124"/>
                    <a:gd name="T15" fmla="*/ 71 h 7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4" h="71">
                      <a:moveTo>
                        <a:pt x="0" y="53"/>
                      </a:moveTo>
                      <a:lnTo>
                        <a:pt x="124" y="71"/>
                      </a:lnTo>
                      <a:lnTo>
                        <a:pt x="115" y="0"/>
                      </a:lnTo>
                      <a:lnTo>
                        <a:pt x="0" y="53"/>
                      </a:lnTo>
                      <a:close/>
                    </a:path>
                  </a:pathLst>
                </a:custGeom>
                <a:solidFill>
                  <a:srgbClr val="0000FF"/>
                </a:solidFill>
                <a:ln w="14288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540695" name="Rectangle 1170"/>
                <p:cNvSpPr>
                  <a:spLocks noChangeArrowheads="1"/>
                </p:cNvSpPr>
                <p:nvPr/>
              </p:nvSpPr>
              <p:spPr bwMode="auto">
                <a:xfrm>
                  <a:off x="3829" y="3323"/>
                  <a:ext cx="64" cy="1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zh-TW">
                      <a:solidFill>
                        <a:srgbClr val="0000FF"/>
                      </a:solidFill>
                      <a:latin typeface="Times New Roman" pitchFamily="18" charset="0"/>
                      <a:ea typeface="標楷體" pitchFamily="65" charset="-120"/>
                    </a:rPr>
                    <a:t>-</a:t>
                  </a:r>
                  <a:endParaRPr lang="en-US" altLang="zh-TW" sz="2000" b="1">
                    <a:latin typeface="Times New Roman" pitchFamily="18" charset="0"/>
                    <a:ea typeface="標楷體" pitchFamily="65" charset="-120"/>
                  </a:endParaRPr>
                </a:p>
              </p:txBody>
            </p:sp>
          </p:grpSp>
          <p:pic>
            <p:nvPicPr>
              <p:cNvPr id="540692" name="Picture 117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249" y="2239"/>
                <a:ext cx="28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cxnSp>
          <p:nvCxnSpPr>
            <p:cNvPr id="57" name="直線接點 56"/>
            <p:cNvCxnSpPr/>
            <p:nvPr/>
          </p:nvCxnSpPr>
          <p:spPr>
            <a:xfrm>
              <a:off x="4572000" y="2924944"/>
              <a:ext cx="14401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接點 57"/>
            <p:cNvCxnSpPr/>
            <p:nvPr/>
          </p:nvCxnSpPr>
          <p:spPr>
            <a:xfrm>
              <a:off x="4644008" y="2852936"/>
              <a:ext cx="144016" cy="2160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文字方塊 13"/>
          <p:cNvSpPr txBox="1"/>
          <p:nvPr/>
        </p:nvSpPr>
        <p:spPr>
          <a:xfrm>
            <a:off x="7445377" y="1539092"/>
            <a:ext cx="1555170" cy="3416320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b="1" dirty="0"/>
              <a:t>我們常常可以</a:t>
            </a:r>
            <a:r>
              <a:rPr lang="zh-TW" altLang="en-US" b="1" dirty="0" smtClean="0"/>
              <a:t>看到在一個系統當中，扮演槓桿當中的施力點，其實就是系統內人們的思考，因為就是這些人的思考，才形成這個系統的結構</a:t>
            </a:r>
            <a:r>
              <a:rPr lang="en-US" altLang="zh-TW" dirty="0" smtClean="0"/>
              <a:t>(O’Connor</a:t>
            </a:r>
            <a:r>
              <a:rPr lang="zh-TW" altLang="en-US" dirty="0" smtClean="0"/>
              <a:t> </a:t>
            </a:r>
            <a:r>
              <a:rPr lang="en-US" altLang="zh-TW" dirty="0" smtClean="0"/>
              <a:t>1997)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5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5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5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5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046" grpId="0" autoUpdateAnimBg="0"/>
      <p:bldP spid="1235047" grpId="0" autoUpdateAnimBg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InsightMaker</a:t>
            </a:r>
            <a:r>
              <a:rPr lang="en-US" altLang="zh-TW" dirty="0" smtClean="0"/>
              <a:t> </a:t>
            </a:r>
            <a:r>
              <a:rPr lang="zh-TW" altLang="en-US" dirty="0" smtClean="0"/>
              <a:t>模擬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9BD86A-FA8F-4720-A10B-75D2A764E69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1268760"/>
            <a:ext cx="6806010" cy="458342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843808" y="5977942"/>
            <a:ext cx="417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hlinkClick r:id="rId3"/>
              </a:rPr>
              <a:t>https://insightmaker.com/insight/24730</a:t>
            </a:r>
            <a:r>
              <a:rPr lang="en-US" altLang="zh-TW" dirty="0"/>
              <a:t>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89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DA90BE-E314-446E-BBEC-C631A9EECCF6}" type="slidenum">
              <a:rPr lang="en-US" altLang="zh-TW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542723" name="Rectangle 2"/>
          <p:cNvSpPr>
            <a:spLocks noChangeArrowheads="1"/>
          </p:cNvSpPr>
          <p:nvPr/>
        </p:nvSpPr>
        <p:spPr bwMode="auto">
          <a:xfrm>
            <a:off x="1258888" y="1773238"/>
            <a:ext cx="6481762" cy="3743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42724" name="AutoShape 3"/>
          <p:cNvSpPr>
            <a:spLocks noChangeAspect="1" noChangeArrowheads="1" noTextEdit="1"/>
          </p:cNvSpPr>
          <p:nvPr/>
        </p:nvSpPr>
        <p:spPr bwMode="auto">
          <a:xfrm>
            <a:off x="1393825" y="1333500"/>
            <a:ext cx="635635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1948676" name="Rectangle 4"/>
          <p:cNvSpPr>
            <a:spLocks noChangeArrowheads="1"/>
          </p:cNvSpPr>
          <p:nvPr/>
        </p:nvSpPr>
        <p:spPr bwMode="auto">
          <a:xfrm>
            <a:off x="4240213" y="3436938"/>
            <a:ext cx="711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zh-TW" altLang="en-US"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企業</a:t>
            </a:r>
            <a:r>
              <a:rPr lang="en-US" altLang="zh-TW"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1600" b="1">
                <a:solidFill>
                  <a:srgbClr val="000000"/>
                </a:solidFill>
                <a:latin typeface="標楷體" pitchFamily="65" charset="-120"/>
                <a:ea typeface="標楷體" pitchFamily="65" charset="-120"/>
              </a:rPr>
              <a:t>化</a:t>
            </a:r>
            <a:endParaRPr lang="zh-TW" altLang="en-US" sz="1600" b="1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532188" y="2300288"/>
            <a:ext cx="1079500" cy="1125537"/>
            <a:chOff x="2225" y="1449"/>
            <a:chExt cx="680" cy="709"/>
          </a:xfrm>
        </p:grpSpPr>
        <p:sp>
          <p:nvSpPr>
            <p:cNvPr id="542765" name="Arc 6"/>
            <p:cNvSpPr>
              <a:spLocks/>
            </p:cNvSpPr>
            <p:nvPr/>
          </p:nvSpPr>
          <p:spPr bwMode="auto">
            <a:xfrm>
              <a:off x="2225" y="1449"/>
              <a:ext cx="659" cy="645"/>
            </a:xfrm>
            <a:custGeom>
              <a:avLst/>
              <a:gdLst>
                <a:gd name="T0" fmla="*/ 0 w 21569"/>
                <a:gd name="T1" fmla="*/ 0 h 21149"/>
                <a:gd name="T2" fmla="*/ 0 w 21569"/>
                <a:gd name="T3" fmla="*/ 0 h 21149"/>
                <a:gd name="T4" fmla="*/ 0 w 21569"/>
                <a:gd name="T5" fmla="*/ 0 h 21149"/>
                <a:gd name="T6" fmla="*/ 0 60000 65536"/>
                <a:gd name="T7" fmla="*/ 0 60000 65536"/>
                <a:gd name="T8" fmla="*/ 0 60000 65536"/>
                <a:gd name="T9" fmla="*/ 0 w 21569"/>
                <a:gd name="T10" fmla="*/ 0 h 21149"/>
                <a:gd name="T11" fmla="*/ 21569 w 21569"/>
                <a:gd name="T12" fmla="*/ 21149 h 211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69" h="21149" fill="none" extrusionOk="0">
                  <a:moveTo>
                    <a:pt x="4390" y="-1"/>
                  </a:moveTo>
                  <a:cubicBezTo>
                    <a:pt x="13989" y="1992"/>
                    <a:pt x="21042" y="10199"/>
                    <a:pt x="21568" y="19989"/>
                  </a:cubicBezTo>
                </a:path>
                <a:path w="21569" h="21149" stroke="0" extrusionOk="0">
                  <a:moveTo>
                    <a:pt x="4390" y="-1"/>
                  </a:moveTo>
                  <a:cubicBezTo>
                    <a:pt x="13989" y="1992"/>
                    <a:pt x="21042" y="10199"/>
                    <a:pt x="21568" y="19989"/>
                  </a:cubicBezTo>
                  <a:lnTo>
                    <a:pt x="0" y="21149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766" name="Freeform 7"/>
            <p:cNvSpPr>
              <a:spLocks/>
            </p:cNvSpPr>
            <p:nvPr/>
          </p:nvSpPr>
          <p:spPr bwMode="auto">
            <a:xfrm>
              <a:off x="2848" y="2052"/>
              <a:ext cx="57" cy="106"/>
            </a:xfrm>
            <a:custGeom>
              <a:avLst/>
              <a:gdLst>
                <a:gd name="T0" fmla="*/ 28 w 57"/>
                <a:gd name="T1" fmla="*/ 106 h 106"/>
                <a:gd name="T2" fmla="*/ 57 w 57"/>
                <a:gd name="T3" fmla="*/ 7 h 106"/>
                <a:gd name="T4" fmla="*/ 0 w 57"/>
                <a:gd name="T5" fmla="*/ 0 h 106"/>
                <a:gd name="T6" fmla="*/ 28 w 57"/>
                <a:gd name="T7" fmla="*/ 106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106"/>
                <a:gd name="T14" fmla="*/ 57 w 57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106">
                  <a:moveTo>
                    <a:pt x="28" y="106"/>
                  </a:moveTo>
                  <a:lnTo>
                    <a:pt x="57" y="7"/>
                  </a:lnTo>
                  <a:lnTo>
                    <a:pt x="0" y="0"/>
                  </a:lnTo>
                  <a:lnTo>
                    <a:pt x="28" y="106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767" name="Rectangle 8"/>
            <p:cNvSpPr>
              <a:spLocks noChangeArrowheads="1"/>
            </p:cNvSpPr>
            <p:nvPr/>
          </p:nvSpPr>
          <p:spPr bwMode="auto">
            <a:xfrm>
              <a:off x="2756" y="2002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+</a:t>
              </a:r>
              <a:endParaRPr lang="en-US" altLang="zh-TW" sz="1600" b="1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979738" y="3324225"/>
            <a:ext cx="1555750" cy="1695450"/>
            <a:chOff x="1877" y="2094"/>
            <a:chExt cx="980" cy="1068"/>
          </a:xfrm>
        </p:grpSpPr>
        <p:sp>
          <p:nvSpPr>
            <p:cNvPr id="542760" name="Rectangle 10"/>
            <p:cNvSpPr>
              <a:spLocks noChangeArrowheads="1"/>
            </p:cNvSpPr>
            <p:nvPr/>
          </p:nvSpPr>
          <p:spPr bwMode="auto">
            <a:xfrm>
              <a:off x="1884" y="3008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客戶服務流程</a:t>
              </a:r>
              <a:endParaRPr lang="zh-TW" altLang="en-US" sz="1600" b="1"/>
            </a:p>
          </p:txBody>
        </p: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877" y="2094"/>
              <a:ext cx="980" cy="1040"/>
              <a:chOff x="1877" y="2094"/>
              <a:chExt cx="980" cy="1040"/>
            </a:xfrm>
          </p:grpSpPr>
          <p:sp>
            <p:nvSpPr>
              <p:cNvPr id="542762" name="Arc 12"/>
              <p:cNvSpPr>
                <a:spLocks/>
              </p:cNvSpPr>
              <p:nvPr/>
            </p:nvSpPr>
            <p:spPr bwMode="auto">
              <a:xfrm>
                <a:off x="1877" y="2094"/>
                <a:ext cx="980" cy="862"/>
              </a:xfrm>
              <a:custGeom>
                <a:avLst/>
                <a:gdLst>
                  <a:gd name="T0" fmla="*/ 0 w 21195"/>
                  <a:gd name="T1" fmla="*/ 0 h 18634"/>
                  <a:gd name="T2" fmla="*/ 0 w 21195"/>
                  <a:gd name="T3" fmla="*/ 0 h 18634"/>
                  <a:gd name="T4" fmla="*/ 0 w 21195"/>
                  <a:gd name="T5" fmla="*/ 0 h 18634"/>
                  <a:gd name="T6" fmla="*/ 0 60000 65536"/>
                  <a:gd name="T7" fmla="*/ 0 60000 65536"/>
                  <a:gd name="T8" fmla="*/ 0 60000 65536"/>
                  <a:gd name="T9" fmla="*/ 0 w 21195"/>
                  <a:gd name="T10" fmla="*/ 0 h 18634"/>
                  <a:gd name="T11" fmla="*/ 21195 w 21195"/>
                  <a:gd name="T12" fmla="*/ 18634 h 186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195" h="18634" fill="none" extrusionOk="0">
                    <a:moveTo>
                      <a:pt x="21195" y="4161"/>
                    </a:moveTo>
                    <a:cubicBezTo>
                      <a:pt x="20003" y="10234"/>
                      <a:pt x="16263" y="15503"/>
                      <a:pt x="10924" y="18634"/>
                    </a:cubicBezTo>
                  </a:path>
                  <a:path w="21195" h="18634" stroke="0" extrusionOk="0">
                    <a:moveTo>
                      <a:pt x="21195" y="4161"/>
                    </a:moveTo>
                    <a:cubicBezTo>
                      <a:pt x="20003" y="10234"/>
                      <a:pt x="16263" y="15503"/>
                      <a:pt x="10924" y="18634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63" name="Freeform 13"/>
              <p:cNvSpPr>
                <a:spLocks/>
              </p:cNvSpPr>
              <p:nvPr/>
            </p:nvSpPr>
            <p:spPr bwMode="auto">
              <a:xfrm>
                <a:off x="2295" y="2930"/>
                <a:ext cx="100" cy="71"/>
              </a:xfrm>
              <a:custGeom>
                <a:avLst/>
                <a:gdLst>
                  <a:gd name="T0" fmla="*/ 0 w 100"/>
                  <a:gd name="T1" fmla="*/ 71 h 71"/>
                  <a:gd name="T2" fmla="*/ 100 w 100"/>
                  <a:gd name="T3" fmla="*/ 50 h 71"/>
                  <a:gd name="T4" fmla="*/ 71 w 100"/>
                  <a:gd name="T5" fmla="*/ 0 h 71"/>
                  <a:gd name="T6" fmla="*/ 0 w 100"/>
                  <a:gd name="T7" fmla="*/ 71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71"/>
                  <a:gd name="T14" fmla="*/ 100 w 100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71">
                    <a:moveTo>
                      <a:pt x="0" y="71"/>
                    </a:moveTo>
                    <a:lnTo>
                      <a:pt x="100" y="50"/>
                    </a:lnTo>
                    <a:lnTo>
                      <a:pt x="71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64" name="Rectangle 14"/>
              <p:cNvSpPr>
                <a:spLocks noChangeArrowheads="1"/>
              </p:cNvSpPr>
              <p:nvPr/>
            </p:nvSpPr>
            <p:spPr bwMode="auto">
              <a:xfrm>
                <a:off x="2395" y="2980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sz="1600" b="1"/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663700" y="3549650"/>
            <a:ext cx="1598613" cy="1274763"/>
            <a:chOff x="1048" y="2236"/>
            <a:chExt cx="1007" cy="803"/>
          </a:xfrm>
        </p:grpSpPr>
        <p:sp>
          <p:nvSpPr>
            <p:cNvPr id="542755" name="Rectangle 16"/>
            <p:cNvSpPr>
              <a:spLocks noChangeArrowheads="1"/>
            </p:cNvSpPr>
            <p:nvPr/>
          </p:nvSpPr>
          <p:spPr bwMode="auto">
            <a:xfrm>
              <a:off x="1048" y="2236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客戶滿意</a:t>
              </a:r>
              <a:endParaRPr lang="zh-TW" altLang="en-US" sz="1600" b="1"/>
            </a:p>
          </p:txBody>
        </p: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261" y="2356"/>
              <a:ext cx="794" cy="683"/>
              <a:chOff x="1261" y="2356"/>
              <a:chExt cx="794" cy="683"/>
            </a:xfrm>
          </p:grpSpPr>
          <p:sp>
            <p:nvSpPr>
              <p:cNvPr id="542757" name="Arc 18"/>
              <p:cNvSpPr>
                <a:spLocks/>
              </p:cNvSpPr>
              <p:nvPr/>
            </p:nvSpPr>
            <p:spPr bwMode="auto">
              <a:xfrm>
                <a:off x="1384" y="2392"/>
                <a:ext cx="671" cy="647"/>
              </a:xfrm>
              <a:custGeom>
                <a:avLst/>
                <a:gdLst>
                  <a:gd name="T0" fmla="*/ 0 w 21523"/>
                  <a:gd name="T1" fmla="*/ 0 h 20764"/>
                  <a:gd name="T2" fmla="*/ 0 w 21523"/>
                  <a:gd name="T3" fmla="*/ 0 h 20764"/>
                  <a:gd name="T4" fmla="*/ 0 w 21523"/>
                  <a:gd name="T5" fmla="*/ 0 h 20764"/>
                  <a:gd name="T6" fmla="*/ 0 60000 65536"/>
                  <a:gd name="T7" fmla="*/ 0 60000 65536"/>
                  <a:gd name="T8" fmla="*/ 0 60000 65536"/>
                  <a:gd name="T9" fmla="*/ 0 w 21523"/>
                  <a:gd name="T10" fmla="*/ 0 h 20764"/>
                  <a:gd name="T11" fmla="*/ 21523 w 21523"/>
                  <a:gd name="T12" fmla="*/ 20764 h 2076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23" h="20764" fill="none" extrusionOk="0">
                    <a:moveTo>
                      <a:pt x="15571" y="20764"/>
                    </a:moveTo>
                    <a:cubicBezTo>
                      <a:pt x="6953" y="18293"/>
                      <a:pt x="756" y="10755"/>
                      <a:pt x="-1" y="1822"/>
                    </a:cubicBezTo>
                  </a:path>
                  <a:path w="21523" h="20764" stroke="0" extrusionOk="0">
                    <a:moveTo>
                      <a:pt x="15571" y="20764"/>
                    </a:moveTo>
                    <a:cubicBezTo>
                      <a:pt x="6953" y="18293"/>
                      <a:pt x="756" y="10755"/>
                      <a:pt x="-1" y="1822"/>
                    </a:cubicBezTo>
                    <a:lnTo>
                      <a:pt x="21523" y="0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58" name="Freeform 19"/>
              <p:cNvSpPr>
                <a:spLocks/>
              </p:cNvSpPr>
              <p:nvPr/>
            </p:nvSpPr>
            <p:spPr bwMode="auto">
              <a:xfrm>
                <a:off x="1353" y="2356"/>
                <a:ext cx="57" cy="100"/>
              </a:xfrm>
              <a:custGeom>
                <a:avLst/>
                <a:gdLst>
                  <a:gd name="T0" fmla="*/ 35 w 57"/>
                  <a:gd name="T1" fmla="*/ 0 h 100"/>
                  <a:gd name="T2" fmla="*/ 0 w 57"/>
                  <a:gd name="T3" fmla="*/ 93 h 100"/>
                  <a:gd name="T4" fmla="*/ 57 w 57"/>
                  <a:gd name="T5" fmla="*/ 100 h 100"/>
                  <a:gd name="T6" fmla="*/ 35 w 57"/>
                  <a:gd name="T7" fmla="*/ 0 h 1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7"/>
                  <a:gd name="T13" fmla="*/ 0 h 100"/>
                  <a:gd name="T14" fmla="*/ 57 w 57"/>
                  <a:gd name="T15" fmla="*/ 100 h 1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7" h="100">
                    <a:moveTo>
                      <a:pt x="35" y="0"/>
                    </a:moveTo>
                    <a:lnTo>
                      <a:pt x="0" y="93"/>
                    </a:lnTo>
                    <a:lnTo>
                      <a:pt x="57" y="10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59" name="Rectangle 20"/>
              <p:cNvSpPr>
                <a:spLocks noChangeArrowheads="1"/>
              </p:cNvSpPr>
              <p:nvPr/>
            </p:nvSpPr>
            <p:spPr bwMode="auto">
              <a:xfrm>
                <a:off x="1261" y="2392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sz="1600" b="1"/>
              </a:p>
            </p:txBody>
          </p:sp>
        </p:grpSp>
      </p:grpSp>
      <p:grpSp>
        <p:nvGrpSpPr>
          <p:cNvPr id="7" name="Group 21"/>
          <p:cNvGrpSpPr>
            <a:grpSpLocks/>
          </p:cNvGrpSpPr>
          <p:nvPr/>
        </p:nvGrpSpPr>
        <p:grpSpPr bwMode="auto">
          <a:xfrm>
            <a:off x="2159000" y="2200275"/>
            <a:ext cx="1655763" cy="1338263"/>
            <a:chOff x="1360" y="1386"/>
            <a:chExt cx="1043" cy="843"/>
          </a:xfrm>
        </p:grpSpPr>
        <p:sp>
          <p:nvSpPr>
            <p:cNvPr id="542750" name="Rectangle 22"/>
            <p:cNvSpPr>
              <a:spLocks noChangeArrowheads="1"/>
            </p:cNvSpPr>
            <p:nvPr/>
          </p:nvSpPr>
          <p:spPr bwMode="auto">
            <a:xfrm>
              <a:off x="1891" y="1386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經營績效</a:t>
              </a:r>
              <a:endParaRPr lang="zh-TW" altLang="en-US" sz="1600" b="1"/>
            </a:p>
          </p:txBody>
        </p:sp>
        <p:grpSp>
          <p:nvGrpSpPr>
            <p:cNvPr id="8" name="Group 23"/>
            <p:cNvGrpSpPr>
              <a:grpSpLocks/>
            </p:cNvGrpSpPr>
            <p:nvPr/>
          </p:nvGrpSpPr>
          <p:grpSpPr bwMode="auto">
            <a:xfrm>
              <a:off x="1360" y="1456"/>
              <a:ext cx="659" cy="773"/>
              <a:chOff x="1360" y="1456"/>
              <a:chExt cx="659" cy="773"/>
            </a:xfrm>
          </p:grpSpPr>
          <p:sp>
            <p:nvSpPr>
              <p:cNvPr id="542752" name="Arc 24"/>
              <p:cNvSpPr>
                <a:spLocks/>
              </p:cNvSpPr>
              <p:nvPr/>
            </p:nvSpPr>
            <p:spPr bwMode="auto">
              <a:xfrm>
                <a:off x="1360" y="1487"/>
                <a:ext cx="659" cy="742"/>
              </a:xfrm>
              <a:custGeom>
                <a:avLst/>
                <a:gdLst>
                  <a:gd name="T0" fmla="*/ 0 w 21600"/>
                  <a:gd name="T1" fmla="*/ 0 h 24320"/>
                  <a:gd name="T2" fmla="*/ 0 w 21600"/>
                  <a:gd name="T3" fmla="*/ 0 h 24320"/>
                  <a:gd name="T4" fmla="*/ 0 w 21600"/>
                  <a:gd name="T5" fmla="*/ 0 h 2432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4320"/>
                  <a:gd name="T11" fmla="*/ 21600 w 21600"/>
                  <a:gd name="T12" fmla="*/ 24320 h 2432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4320" fill="none" extrusionOk="0">
                    <a:moveTo>
                      <a:pt x="413" y="24319"/>
                    </a:moveTo>
                    <a:cubicBezTo>
                      <a:pt x="138" y="22935"/>
                      <a:pt x="0" y="21526"/>
                      <a:pt x="0" y="20115"/>
                    </a:cubicBezTo>
                    <a:cubicBezTo>
                      <a:pt x="-1" y="11223"/>
                      <a:pt x="5449" y="3239"/>
                      <a:pt x="13729" y="-1"/>
                    </a:cubicBezTo>
                  </a:path>
                  <a:path w="21600" h="24320" stroke="0" extrusionOk="0">
                    <a:moveTo>
                      <a:pt x="413" y="24319"/>
                    </a:moveTo>
                    <a:cubicBezTo>
                      <a:pt x="138" y="22935"/>
                      <a:pt x="0" y="21526"/>
                      <a:pt x="0" y="20115"/>
                    </a:cubicBezTo>
                    <a:cubicBezTo>
                      <a:pt x="-1" y="11223"/>
                      <a:pt x="5449" y="3239"/>
                      <a:pt x="13729" y="-1"/>
                    </a:cubicBezTo>
                    <a:lnTo>
                      <a:pt x="21600" y="20115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53" name="Freeform 25"/>
              <p:cNvSpPr>
                <a:spLocks/>
              </p:cNvSpPr>
              <p:nvPr/>
            </p:nvSpPr>
            <p:spPr bwMode="auto">
              <a:xfrm>
                <a:off x="1771" y="1456"/>
                <a:ext cx="106" cy="57"/>
              </a:xfrm>
              <a:custGeom>
                <a:avLst/>
                <a:gdLst>
                  <a:gd name="T0" fmla="*/ 106 w 106"/>
                  <a:gd name="T1" fmla="*/ 8 h 57"/>
                  <a:gd name="T2" fmla="*/ 0 w 106"/>
                  <a:gd name="T3" fmla="*/ 0 h 57"/>
                  <a:gd name="T4" fmla="*/ 14 w 106"/>
                  <a:gd name="T5" fmla="*/ 57 h 57"/>
                  <a:gd name="T6" fmla="*/ 106 w 106"/>
                  <a:gd name="T7" fmla="*/ 8 h 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6"/>
                  <a:gd name="T13" fmla="*/ 0 h 57"/>
                  <a:gd name="T14" fmla="*/ 106 w 106"/>
                  <a:gd name="T15" fmla="*/ 57 h 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6" h="57">
                    <a:moveTo>
                      <a:pt x="106" y="8"/>
                    </a:moveTo>
                    <a:lnTo>
                      <a:pt x="0" y="0"/>
                    </a:lnTo>
                    <a:lnTo>
                      <a:pt x="14" y="57"/>
                    </a:lnTo>
                    <a:lnTo>
                      <a:pt x="106" y="8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54" name="Rectangle 26"/>
              <p:cNvSpPr>
                <a:spLocks noChangeArrowheads="1"/>
              </p:cNvSpPr>
              <p:nvPr/>
            </p:nvSpPr>
            <p:spPr bwMode="auto">
              <a:xfrm>
                <a:off x="1771" y="1520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sz="1600" b="1"/>
              </a:p>
            </p:txBody>
          </p:sp>
        </p:grpSp>
      </p:grpSp>
      <p:grpSp>
        <p:nvGrpSpPr>
          <p:cNvPr id="9" name="Group 27"/>
          <p:cNvGrpSpPr>
            <a:grpSpLocks/>
          </p:cNvGrpSpPr>
          <p:nvPr/>
        </p:nvGrpSpPr>
        <p:grpSpPr bwMode="auto">
          <a:xfrm>
            <a:off x="4594225" y="2570163"/>
            <a:ext cx="1878013" cy="1328737"/>
            <a:chOff x="2894" y="1619"/>
            <a:chExt cx="1183" cy="837"/>
          </a:xfrm>
        </p:grpSpPr>
        <p:sp>
          <p:nvSpPr>
            <p:cNvPr id="542745" name="Rectangle 28"/>
            <p:cNvSpPr>
              <a:spLocks noChangeArrowheads="1"/>
            </p:cNvSpPr>
            <p:nvPr/>
          </p:nvSpPr>
          <p:spPr bwMode="auto">
            <a:xfrm>
              <a:off x="3309" y="1619"/>
              <a:ext cx="76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組織架構調整</a:t>
              </a:r>
              <a:endParaRPr lang="zh-TW" altLang="en-US" sz="1600" b="1"/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894" y="1740"/>
              <a:ext cx="720" cy="716"/>
              <a:chOff x="2894" y="1740"/>
              <a:chExt cx="720" cy="716"/>
            </a:xfrm>
          </p:grpSpPr>
          <p:sp>
            <p:nvSpPr>
              <p:cNvPr id="542747" name="Arc 30"/>
              <p:cNvSpPr>
                <a:spLocks/>
              </p:cNvSpPr>
              <p:nvPr/>
            </p:nvSpPr>
            <p:spPr bwMode="auto">
              <a:xfrm>
                <a:off x="2894" y="1784"/>
                <a:ext cx="720" cy="672"/>
              </a:xfrm>
              <a:custGeom>
                <a:avLst/>
                <a:gdLst>
                  <a:gd name="T0" fmla="*/ 0 w 19942"/>
                  <a:gd name="T1" fmla="*/ 0 h 18611"/>
                  <a:gd name="T2" fmla="*/ 0 w 19942"/>
                  <a:gd name="T3" fmla="*/ 0 h 18611"/>
                  <a:gd name="T4" fmla="*/ 0 w 19942"/>
                  <a:gd name="T5" fmla="*/ 0 h 18611"/>
                  <a:gd name="T6" fmla="*/ 0 60000 65536"/>
                  <a:gd name="T7" fmla="*/ 0 60000 65536"/>
                  <a:gd name="T8" fmla="*/ 0 60000 65536"/>
                  <a:gd name="T9" fmla="*/ 0 w 19942"/>
                  <a:gd name="T10" fmla="*/ 0 h 18611"/>
                  <a:gd name="T11" fmla="*/ 19942 w 19942"/>
                  <a:gd name="T12" fmla="*/ 18611 h 186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942" h="18611" fill="none" extrusionOk="0">
                    <a:moveTo>
                      <a:pt x="0" y="10311"/>
                    </a:moveTo>
                    <a:cubicBezTo>
                      <a:pt x="1797" y="5992"/>
                      <a:pt x="4948" y="2373"/>
                      <a:pt x="8979" y="-1"/>
                    </a:cubicBezTo>
                  </a:path>
                  <a:path w="19942" h="18611" stroke="0" extrusionOk="0">
                    <a:moveTo>
                      <a:pt x="0" y="10311"/>
                    </a:moveTo>
                    <a:cubicBezTo>
                      <a:pt x="1797" y="5992"/>
                      <a:pt x="4948" y="2373"/>
                      <a:pt x="8979" y="-1"/>
                    </a:cubicBezTo>
                    <a:lnTo>
                      <a:pt x="19942" y="18611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48" name="Freeform 31"/>
              <p:cNvSpPr>
                <a:spLocks/>
              </p:cNvSpPr>
              <p:nvPr/>
            </p:nvSpPr>
            <p:spPr bwMode="auto">
              <a:xfrm>
                <a:off x="3202" y="1740"/>
                <a:ext cx="107" cy="64"/>
              </a:xfrm>
              <a:custGeom>
                <a:avLst/>
                <a:gdLst>
                  <a:gd name="T0" fmla="*/ 107 w 107"/>
                  <a:gd name="T1" fmla="*/ 0 h 64"/>
                  <a:gd name="T2" fmla="*/ 0 w 107"/>
                  <a:gd name="T3" fmla="*/ 14 h 64"/>
                  <a:gd name="T4" fmla="*/ 29 w 107"/>
                  <a:gd name="T5" fmla="*/ 64 h 64"/>
                  <a:gd name="T6" fmla="*/ 107 w 107"/>
                  <a:gd name="T7" fmla="*/ 0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7"/>
                  <a:gd name="T13" fmla="*/ 0 h 64"/>
                  <a:gd name="T14" fmla="*/ 107 w 107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7" h="64">
                    <a:moveTo>
                      <a:pt x="107" y="0"/>
                    </a:moveTo>
                    <a:lnTo>
                      <a:pt x="0" y="14"/>
                    </a:lnTo>
                    <a:lnTo>
                      <a:pt x="29" y="64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49" name="Rectangle 32"/>
              <p:cNvSpPr>
                <a:spLocks noChangeArrowheads="1"/>
              </p:cNvSpPr>
              <p:nvPr/>
            </p:nvSpPr>
            <p:spPr bwMode="auto">
              <a:xfrm>
                <a:off x="3231" y="1811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sz="1600" b="1"/>
              </a:p>
            </p:txBody>
          </p:sp>
        </p:grpSp>
      </p:grpSp>
      <p:grpSp>
        <p:nvGrpSpPr>
          <p:cNvPr id="11" name="Group 33"/>
          <p:cNvGrpSpPr>
            <a:grpSpLocks/>
          </p:cNvGrpSpPr>
          <p:nvPr/>
        </p:nvGrpSpPr>
        <p:grpSpPr bwMode="auto">
          <a:xfrm>
            <a:off x="5489575" y="2674938"/>
            <a:ext cx="1574800" cy="2209800"/>
            <a:chOff x="3458" y="1685"/>
            <a:chExt cx="992" cy="1392"/>
          </a:xfrm>
        </p:grpSpPr>
        <p:sp>
          <p:nvSpPr>
            <p:cNvPr id="542740" name="Rectangle 34"/>
            <p:cNvSpPr>
              <a:spLocks noChangeArrowheads="1"/>
            </p:cNvSpPr>
            <p:nvPr/>
          </p:nvSpPr>
          <p:spPr bwMode="auto">
            <a:xfrm>
              <a:off x="3458" y="2867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zh-TW" altLang="en-US" sz="1600" b="1">
                  <a:solidFill>
                    <a:srgbClr val="000000"/>
                  </a:solidFill>
                  <a:latin typeface="標楷體" pitchFamily="65" charset="-120"/>
                  <a:ea typeface="標楷體" pitchFamily="65" charset="-120"/>
                </a:rPr>
                <a:t>組織士氣</a:t>
              </a:r>
              <a:endParaRPr lang="zh-TW" altLang="en-US" sz="1600" b="1"/>
            </a:p>
          </p:txBody>
        </p: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3812" y="1685"/>
              <a:ext cx="638" cy="1392"/>
              <a:chOff x="3812" y="1685"/>
              <a:chExt cx="638" cy="1392"/>
            </a:xfrm>
          </p:grpSpPr>
          <p:sp>
            <p:nvSpPr>
              <p:cNvPr id="542742" name="Arc 36"/>
              <p:cNvSpPr>
                <a:spLocks/>
              </p:cNvSpPr>
              <p:nvPr/>
            </p:nvSpPr>
            <p:spPr bwMode="auto">
              <a:xfrm>
                <a:off x="3812" y="1685"/>
                <a:ext cx="638" cy="1211"/>
              </a:xfrm>
              <a:custGeom>
                <a:avLst/>
                <a:gdLst>
                  <a:gd name="T0" fmla="*/ 0 w 21600"/>
                  <a:gd name="T1" fmla="*/ 0 h 41017"/>
                  <a:gd name="T2" fmla="*/ 0 w 21600"/>
                  <a:gd name="T3" fmla="*/ 0 h 41017"/>
                  <a:gd name="T4" fmla="*/ 0 w 21600"/>
                  <a:gd name="T5" fmla="*/ 0 h 41017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1017"/>
                  <a:gd name="T11" fmla="*/ 21600 w 21600"/>
                  <a:gd name="T12" fmla="*/ 41017 h 410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1017" fill="none" extrusionOk="0">
                    <a:moveTo>
                      <a:pt x="6518" y="-1"/>
                    </a:moveTo>
                    <a:cubicBezTo>
                      <a:pt x="15497" y="2842"/>
                      <a:pt x="21600" y="11174"/>
                      <a:pt x="21600" y="20593"/>
                    </a:cubicBezTo>
                    <a:cubicBezTo>
                      <a:pt x="21600" y="29812"/>
                      <a:pt x="15748" y="38015"/>
                      <a:pt x="7030" y="41016"/>
                    </a:cubicBezTo>
                  </a:path>
                  <a:path w="21600" h="41017" stroke="0" extrusionOk="0">
                    <a:moveTo>
                      <a:pt x="6518" y="-1"/>
                    </a:moveTo>
                    <a:cubicBezTo>
                      <a:pt x="15497" y="2842"/>
                      <a:pt x="21600" y="11174"/>
                      <a:pt x="21600" y="20593"/>
                    </a:cubicBezTo>
                    <a:cubicBezTo>
                      <a:pt x="21600" y="29812"/>
                      <a:pt x="15748" y="38015"/>
                      <a:pt x="7030" y="41016"/>
                    </a:cubicBezTo>
                    <a:lnTo>
                      <a:pt x="0" y="20593"/>
                    </a:lnTo>
                    <a:close/>
                  </a:path>
                </a:pathLst>
              </a:custGeom>
              <a:noFill/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43" name="Freeform 37"/>
              <p:cNvSpPr>
                <a:spLocks/>
              </p:cNvSpPr>
              <p:nvPr/>
            </p:nvSpPr>
            <p:spPr bwMode="auto">
              <a:xfrm>
                <a:off x="3925" y="2867"/>
                <a:ext cx="100" cy="49"/>
              </a:xfrm>
              <a:custGeom>
                <a:avLst/>
                <a:gdLst>
                  <a:gd name="T0" fmla="*/ 0 w 100"/>
                  <a:gd name="T1" fmla="*/ 49 h 49"/>
                  <a:gd name="T2" fmla="*/ 100 w 100"/>
                  <a:gd name="T3" fmla="*/ 49 h 49"/>
                  <a:gd name="T4" fmla="*/ 85 w 100"/>
                  <a:gd name="T5" fmla="*/ 0 h 49"/>
                  <a:gd name="T6" fmla="*/ 0 w 100"/>
                  <a:gd name="T7" fmla="*/ 49 h 4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0"/>
                  <a:gd name="T13" fmla="*/ 0 h 49"/>
                  <a:gd name="T14" fmla="*/ 100 w 100"/>
                  <a:gd name="T15" fmla="*/ 49 h 4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0" h="49">
                    <a:moveTo>
                      <a:pt x="0" y="49"/>
                    </a:moveTo>
                    <a:lnTo>
                      <a:pt x="100" y="49"/>
                    </a:lnTo>
                    <a:lnTo>
                      <a:pt x="85" y="0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FF"/>
              </a:solidFill>
              <a:ln w="11113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2744" name="Rectangle 38"/>
              <p:cNvSpPr>
                <a:spLocks noChangeArrowheads="1"/>
              </p:cNvSpPr>
              <p:nvPr/>
            </p:nvSpPr>
            <p:spPr bwMode="auto">
              <a:xfrm>
                <a:off x="4010" y="2923"/>
                <a:ext cx="64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sz="1600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sz="1600" b="1"/>
              </a:p>
            </p:txBody>
          </p:sp>
        </p:grpSp>
      </p:grpSp>
      <p:grpSp>
        <p:nvGrpSpPr>
          <p:cNvPr id="13" name="Group 39"/>
          <p:cNvGrpSpPr>
            <a:grpSpLocks/>
          </p:cNvGrpSpPr>
          <p:nvPr/>
        </p:nvGrpSpPr>
        <p:grpSpPr bwMode="auto">
          <a:xfrm>
            <a:off x="4487863" y="3629025"/>
            <a:ext cx="1046162" cy="1066800"/>
            <a:chOff x="2827" y="2286"/>
            <a:chExt cx="659" cy="672"/>
          </a:xfrm>
        </p:grpSpPr>
        <p:sp>
          <p:nvSpPr>
            <p:cNvPr id="542737" name="Arc 40"/>
            <p:cNvSpPr>
              <a:spLocks/>
            </p:cNvSpPr>
            <p:nvPr/>
          </p:nvSpPr>
          <p:spPr bwMode="auto">
            <a:xfrm>
              <a:off x="2857" y="2328"/>
              <a:ext cx="629" cy="630"/>
            </a:xfrm>
            <a:custGeom>
              <a:avLst/>
              <a:gdLst>
                <a:gd name="T0" fmla="*/ 0 w 21533"/>
                <a:gd name="T1" fmla="*/ 0 h 21549"/>
                <a:gd name="T2" fmla="*/ 0 w 21533"/>
                <a:gd name="T3" fmla="*/ 0 h 21549"/>
                <a:gd name="T4" fmla="*/ 0 w 21533"/>
                <a:gd name="T5" fmla="*/ 0 h 21549"/>
                <a:gd name="T6" fmla="*/ 0 60000 65536"/>
                <a:gd name="T7" fmla="*/ 0 60000 65536"/>
                <a:gd name="T8" fmla="*/ 0 60000 65536"/>
                <a:gd name="T9" fmla="*/ 0 w 21533"/>
                <a:gd name="T10" fmla="*/ 0 h 21549"/>
                <a:gd name="T11" fmla="*/ 21533 w 21533"/>
                <a:gd name="T12" fmla="*/ 21549 h 215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533" h="21549" fill="none" extrusionOk="0">
                  <a:moveTo>
                    <a:pt x="20048" y="21548"/>
                  </a:moveTo>
                  <a:cubicBezTo>
                    <a:pt x="9373" y="20813"/>
                    <a:pt x="845" y="12372"/>
                    <a:pt x="0" y="1705"/>
                  </a:cubicBezTo>
                </a:path>
                <a:path w="21533" h="21549" stroke="0" extrusionOk="0">
                  <a:moveTo>
                    <a:pt x="20048" y="21548"/>
                  </a:moveTo>
                  <a:cubicBezTo>
                    <a:pt x="9373" y="20813"/>
                    <a:pt x="845" y="12372"/>
                    <a:pt x="0" y="1705"/>
                  </a:cubicBezTo>
                  <a:lnTo>
                    <a:pt x="21533" y="0"/>
                  </a:lnTo>
                  <a:close/>
                </a:path>
              </a:pathLst>
            </a:custGeom>
            <a:noFill/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738" name="Freeform 41"/>
            <p:cNvSpPr>
              <a:spLocks/>
            </p:cNvSpPr>
            <p:nvPr/>
          </p:nvSpPr>
          <p:spPr bwMode="auto">
            <a:xfrm>
              <a:off x="2827" y="2286"/>
              <a:ext cx="57" cy="99"/>
            </a:xfrm>
            <a:custGeom>
              <a:avLst/>
              <a:gdLst>
                <a:gd name="T0" fmla="*/ 35 w 57"/>
                <a:gd name="T1" fmla="*/ 0 h 99"/>
                <a:gd name="T2" fmla="*/ 0 w 57"/>
                <a:gd name="T3" fmla="*/ 92 h 99"/>
                <a:gd name="T4" fmla="*/ 57 w 57"/>
                <a:gd name="T5" fmla="*/ 99 h 99"/>
                <a:gd name="T6" fmla="*/ 35 w 57"/>
                <a:gd name="T7" fmla="*/ 0 h 9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99"/>
                <a:gd name="T14" fmla="*/ 57 w 57"/>
                <a:gd name="T15" fmla="*/ 99 h 9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99">
                  <a:moveTo>
                    <a:pt x="35" y="0"/>
                  </a:moveTo>
                  <a:lnTo>
                    <a:pt x="0" y="92"/>
                  </a:lnTo>
                  <a:lnTo>
                    <a:pt x="57" y="9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0000FF"/>
            </a:solidFill>
            <a:ln w="11113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2739" name="Rectangle 42"/>
            <p:cNvSpPr>
              <a:spLocks noChangeArrowheads="1"/>
            </p:cNvSpPr>
            <p:nvPr/>
          </p:nvSpPr>
          <p:spPr bwMode="auto">
            <a:xfrm>
              <a:off x="2919" y="2321"/>
              <a:ext cx="6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zh-TW" sz="1600" b="1">
                  <a:solidFill>
                    <a:srgbClr val="0000FF"/>
                  </a:solidFill>
                  <a:latin typeface="標楷體" pitchFamily="65" charset="-120"/>
                  <a:ea typeface="標楷體" pitchFamily="65" charset="-120"/>
                </a:rPr>
                <a:t>+</a:t>
              </a:r>
              <a:endParaRPr lang="en-US" altLang="zh-TW" sz="1600" b="1"/>
            </a:p>
          </p:txBody>
        </p:sp>
      </p:grpSp>
      <p:pic>
        <p:nvPicPr>
          <p:cNvPr id="1948715" name="Picture 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4675" y="3324225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8716" name="Picture 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4025" y="3505200"/>
            <a:ext cx="3603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8717" name="Rectangle 4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心智模式：系統思考圖示例</a:t>
            </a:r>
          </a:p>
        </p:txBody>
      </p:sp>
      <p:sp>
        <p:nvSpPr>
          <p:cNvPr id="542736" name="Text Box 46"/>
          <p:cNvSpPr txBox="1">
            <a:spLocks noChangeArrowheads="1"/>
          </p:cNvSpPr>
          <p:nvPr/>
        </p:nvSpPr>
        <p:spPr bwMode="auto">
          <a:xfrm>
            <a:off x="2700338" y="1196975"/>
            <a:ext cx="32067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企業</a:t>
            </a:r>
            <a:r>
              <a:rPr lang="en-US" altLang="zh-TW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b="1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化的成長上限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7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A0A53C-E111-48F3-819A-C9353A2337B8}" type="slidenum">
              <a:rPr lang="en-US" altLang="zh-TW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153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>
                <a:solidFill>
                  <a:schemeClr val="tx1"/>
                </a:solidFill>
              </a:rPr>
              <a:t>心智模式：系統思考圖示例</a:t>
            </a:r>
            <a:endParaRPr lang="zh-TW" altLang="en-US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81063" y="1268413"/>
            <a:ext cx="7956550" cy="5127625"/>
            <a:chOff x="612" y="618"/>
            <a:chExt cx="5012" cy="3230"/>
          </a:xfrm>
        </p:grpSpPr>
        <p:sp>
          <p:nvSpPr>
            <p:cNvPr id="543750" name="Rectangle 4"/>
            <p:cNvSpPr>
              <a:spLocks noChangeArrowheads="1"/>
            </p:cNvSpPr>
            <p:nvPr/>
          </p:nvSpPr>
          <p:spPr bwMode="auto">
            <a:xfrm>
              <a:off x="612" y="663"/>
              <a:ext cx="4581" cy="317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43751" name="Line 5"/>
            <p:cNvSpPr>
              <a:spLocks noChangeShapeType="1"/>
            </p:cNvSpPr>
            <p:nvPr/>
          </p:nvSpPr>
          <p:spPr bwMode="auto">
            <a:xfrm>
              <a:off x="2744" y="2840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43752" name="Line 6"/>
            <p:cNvSpPr>
              <a:spLocks noChangeShapeType="1"/>
            </p:cNvSpPr>
            <p:nvPr/>
          </p:nvSpPr>
          <p:spPr bwMode="auto">
            <a:xfrm>
              <a:off x="2789" y="2795"/>
              <a:ext cx="136" cy="91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" name="Group 7"/>
            <p:cNvGrpSpPr>
              <a:grpSpLocks noChangeAspect="1"/>
            </p:cNvGrpSpPr>
            <p:nvPr/>
          </p:nvGrpSpPr>
          <p:grpSpPr bwMode="auto">
            <a:xfrm>
              <a:off x="680" y="618"/>
              <a:ext cx="4944" cy="3230"/>
              <a:chOff x="680" y="618"/>
              <a:chExt cx="4944" cy="3230"/>
            </a:xfrm>
          </p:grpSpPr>
          <p:sp>
            <p:nvSpPr>
              <p:cNvPr id="543754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680" y="618"/>
                <a:ext cx="4944" cy="3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55" name="Rectangle 9"/>
              <p:cNvSpPr>
                <a:spLocks noChangeArrowheads="1"/>
              </p:cNvSpPr>
              <p:nvPr/>
            </p:nvSpPr>
            <p:spPr bwMode="auto">
              <a:xfrm>
                <a:off x="1748" y="3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客戶服務流程</a:t>
                </a:r>
                <a:endParaRPr lang="zh-TW" altLang="en-US" b="1"/>
              </a:p>
            </p:txBody>
          </p:sp>
          <p:sp>
            <p:nvSpPr>
              <p:cNvPr id="543756" name="Rectangle 10"/>
              <p:cNvSpPr>
                <a:spLocks noChangeArrowheads="1"/>
              </p:cNvSpPr>
              <p:nvPr/>
            </p:nvSpPr>
            <p:spPr bwMode="auto">
              <a:xfrm>
                <a:off x="850" y="2892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客戶滿意</a:t>
                </a:r>
                <a:endParaRPr lang="zh-TW" altLang="en-US" b="1"/>
              </a:p>
            </p:txBody>
          </p:sp>
          <p:sp>
            <p:nvSpPr>
              <p:cNvPr id="543757" name="Rectangle 11"/>
              <p:cNvSpPr>
                <a:spLocks noChangeArrowheads="1"/>
              </p:cNvSpPr>
              <p:nvPr/>
            </p:nvSpPr>
            <p:spPr bwMode="auto">
              <a:xfrm>
                <a:off x="1049" y="219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經營績效</a:t>
                </a:r>
                <a:endParaRPr lang="zh-TW" altLang="en-US" b="1"/>
              </a:p>
            </p:txBody>
          </p:sp>
          <p:sp>
            <p:nvSpPr>
              <p:cNvPr id="543758" name="Rectangle 12"/>
              <p:cNvSpPr>
                <a:spLocks noChangeArrowheads="1"/>
              </p:cNvSpPr>
              <p:nvPr/>
            </p:nvSpPr>
            <p:spPr bwMode="auto">
              <a:xfrm>
                <a:off x="2760" y="2175"/>
                <a:ext cx="50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企業</a:t>
                </a:r>
                <a:r>
                  <a:rPr lang="en-US" altLang="zh-TW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e</a:t>
                </a:r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化</a:t>
                </a:r>
                <a:endParaRPr lang="zh-TW" altLang="en-US" b="1"/>
              </a:p>
            </p:txBody>
          </p:sp>
          <p:sp>
            <p:nvSpPr>
              <p:cNvPr id="543759" name="Arc 13"/>
              <p:cNvSpPr>
                <a:spLocks/>
              </p:cNvSpPr>
              <p:nvPr/>
            </p:nvSpPr>
            <p:spPr bwMode="auto">
              <a:xfrm>
                <a:off x="1521" y="2052"/>
                <a:ext cx="1181" cy="1602"/>
              </a:xfrm>
              <a:custGeom>
                <a:avLst/>
                <a:gdLst>
                  <a:gd name="T0" fmla="*/ 0 w 14915"/>
                  <a:gd name="T1" fmla="*/ 0 h 21600"/>
                  <a:gd name="T2" fmla="*/ 0 w 14915"/>
                  <a:gd name="T3" fmla="*/ 0 h 21600"/>
                  <a:gd name="T4" fmla="*/ 0 w 14915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14915"/>
                  <a:gd name="T10" fmla="*/ 0 h 21600"/>
                  <a:gd name="T11" fmla="*/ 14915 w 14915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915" h="21600" fill="none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</a:path>
                  <a:path w="14915" h="21600" stroke="0" extrusionOk="0">
                    <a:moveTo>
                      <a:pt x="-1" y="1782"/>
                    </a:moveTo>
                    <a:cubicBezTo>
                      <a:pt x="2712" y="606"/>
                      <a:pt x="5636" y="-1"/>
                      <a:pt x="8593" y="0"/>
                    </a:cubicBezTo>
                    <a:cubicBezTo>
                      <a:pt x="10735" y="0"/>
                      <a:pt x="12866" y="318"/>
                      <a:pt x="14915" y="945"/>
                    </a:cubicBezTo>
                    <a:lnTo>
                      <a:pt x="8593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0" name="Freeform 14"/>
              <p:cNvSpPr>
                <a:spLocks/>
              </p:cNvSpPr>
              <p:nvPr/>
            </p:nvSpPr>
            <p:spPr bwMode="auto">
              <a:xfrm>
                <a:off x="2694" y="2087"/>
                <a:ext cx="141" cy="80"/>
              </a:xfrm>
              <a:custGeom>
                <a:avLst/>
                <a:gdLst>
                  <a:gd name="T0" fmla="*/ 141 w 141"/>
                  <a:gd name="T1" fmla="*/ 80 h 80"/>
                  <a:gd name="T2" fmla="*/ 28 w 141"/>
                  <a:gd name="T3" fmla="*/ 0 h 80"/>
                  <a:gd name="T4" fmla="*/ 0 w 141"/>
                  <a:gd name="T5" fmla="*/ 62 h 80"/>
                  <a:gd name="T6" fmla="*/ 141 w 141"/>
                  <a:gd name="T7" fmla="*/ 80 h 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1"/>
                  <a:gd name="T13" fmla="*/ 0 h 80"/>
                  <a:gd name="T14" fmla="*/ 141 w 141"/>
                  <a:gd name="T15" fmla="*/ 80 h 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1" h="80">
                    <a:moveTo>
                      <a:pt x="141" y="80"/>
                    </a:moveTo>
                    <a:lnTo>
                      <a:pt x="28" y="0"/>
                    </a:lnTo>
                    <a:lnTo>
                      <a:pt x="0" y="62"/>
                    </a:lnTo>
                    <a:lnTo>
                      <a:pt x="141" y="8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1" name="Rectangle 15"/>
              <p:cNvSpPr>
                <a:spLocks noChangeArrowheads="1"/>
              </p:cNvSpPr>
              <p:nvPr/>
            </p:nvSpPr>
            <p:spPr bwMode="auto">
              <a:xfrm>
                <a:off x="2627" y="216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543762" name="Arc 16"/>
              <p:cNvSpPr>
                <a:spLocks/>
              </p:cNvSpPr>
              <p:nvPr/>
            </p:nvSpPr>
            <p:spPr bwMode="auto">
              <a:xfrm>
                <a:off x="1644" y="2193"/>
                <a:ext cx="1373" cy="1091"/>
              </a:xfrm>
              <a:custGeom>
                <a:avLst/>
                <a:gdLst>
                  <a:gd name="T0" fmla="*/ 0 w 21485"/>
                  <a:gd name="T1" fmla="*/ 0 h 18239"/>
                  <a:gd name="T2" fmla="*/ 0 w 21485"/>
                  <a:gd name="T3" fmla="*/ 0 h 18239"/>
                  <a:gd name="T4" fmla="*/ 0 w 21485"/>
                  <a:gd name="T5" fmla="*/ 0 h 18239"/>
                  <a:gd name="T6" fmla="*/ 0 60000 65536"/>
                  <a:gd name="T7" fmla="*/ 0 60000 65536"/>
                  <a:gd name="T8" fmla="*/ 0 60000 65536"/>
                  <a:gd name="T9" fmla="*/ 0 w 21485"/>
                  <a:gd name="T10" fmla="*/ 0 h 18239"/>
                  <a:gd name="T11" fmla="*/ 21485 w 21485"/>
                  <a:gd name="T12" fmla="*/ 18239 h 1823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5" h="18239" fill="none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</a:path>
                  <a:path w="21485" h="18239" stroke="0" extrusionOk="0">
                    <a:moveTo>
                      <a:pt x="21484" y="2225"/>
                    </a:moveTo>
                    <a:cubicBezTo>
                      <a:pt x="20803" y="8798"/>
                      <a:pt x="17151" y="14698"/>
                      <a:pt x="11571" y="18238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3" name="Freeform 17"/>
              <p:cNvSpPr>
                <a:spLocks/>
              </p:cNvSpPr>
              <p:nvPr/>
            </p:nvSpPr>
            <p:spPr bwMode="auto">
              <a:xfrm>
                <a:off x="2268" y="3246"/>
                <a:ext cx="132" cy="98"/>
              </a:xfrm>
              <a:custGeom>
                <a:avLst/>
                <a:gdLst>
                  <a:gd name="T0" fmla="*/ 0 w 132"/>
                  <a:gd name="T1" fmla="*/ 98 h 98"/>
                  <a:gd name="T2" fmla="*/ 132 w 132"/>
                  <a:gd name="T3" fmla="*/ 62 h 98"/>
                  <a:gd name="T4" fmla="*/ 95 w 132"/>
                  <a:gd name="T5" fmla="*/ 0 h 98"/>
                  <a:gd name="T6" fmla="*/ 0 w 132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98"/>
                  <a:gd name="T14" fmla="*/ 132 w 132"/>
                  <a:gd name="T15" fmla="*/ 98 h 9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98">
                    <a:moveTo>
                      <a:pt x="0" y="98"/>
                    </a:moveTo>
                    <a:lnTo>
                      <a:pt x="132" y="62"/>
                    </a:lnTo>
                    <a:lnTo>
                      <a:pt x="95" y="0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4" name="Rectangle 18"/>
              <p:cNvSpPr>
                <a:spLocks noChangeArrowheads="1"/>
              </p:cNvSpPr>
              <p:nvPr/>
            </p:nvSpPr>
            <p:spPr bwMode="auto">
              <a:xfrm>
                <a:off x="2400" y="331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543765" name="Arc 19"/>
              <p:cNvSpPr>
                <a:spLocks/>
              </p:cNvSpPr>
              <p:nvPr/>
            </p:nvSpPr>
            <p:spPr bwMode="auto">
              <a:xfrm>
                <a:off x="1415" y="2636"/>
                <a:ext cx="645" cy="723"/>
              </a:xfrm>
              <a:custGeom>
                <a:avLst/>
                <a:gdLst>
                  <a:gd name="T0" fmla="*/ 0 w 16563"/>
                  <a:gd name="T1" fmla="*/ 0 h 19822"/>
                  <a:gd name="T2" fmla="*/ 0 w 16563"/>
                  <a:gd name="T3" fmla="*/ 0 h 19822"/>
                  <a:gd name="T4" fmla="*/ 0 w 16563"/>
                  <a:gd name="T5" fmla="*/ 0 h 19822"/>
                  <a:gd name="T6" fmla="*/ 0 60000 65536"/>
                  <a:gd name="T7" fmla="*/ 0 60000 65536"/>
                  <a:gd name="T8" fmla="*/ 0 60000 65536"/>
                  <a:gd name="T9" fmla="*/ 0 w 16563"/>
                  <a:gd name="T10" fmla="*/ 0 h 19822"/>
                  <a:gd name="T11" fmla="*/ 16563 w 16563"/>
                  <a:gd name="T12" fmla="*/ 19822 h 1982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563" h="19822" fill="none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</a:path>
                  <a:path w="16563" h="19822" stroke="0" extrusionOk="0">
                    <a:moveTo>
                      <a:pt x="7981" y="19822"/>
                    </a:moveTo>
                    <a:cubicBezTo>
                      <a:pt x="4893" y="18485"/>
                      <a:pt x="2160" y="16445"/>
                      <a:pt x="0" y="13864"/>
                    </a:cubicBezTo>
                    <a:lnTo>
                      <a:pt x="16563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6" name="Freeform 20"/>
              <p:cNvSpPr>
                <a:spLocks/>
              </p:cNvSpPr>
              <p:nvPr/>
            </p:nvSpPr>
            <p:spPr bwMode="auto">
              <a:xfrm>
                <a:off x="1342" y="3043"/>
                <a:ext cx="104" cy="115"/>
              </a:xfrm>
              <a:custGeom>
                <a:avLst/>
                <a:gdLst>
                  <a:gd name="T0" fmla="*/ 0 w 104"/>
                  <a:gd name="T1" fmla="*/ 0 h 115"/>
                  <a:gd name="T2" fmla="*/ 38 w 104"/>
                  <a:gd name="T3" fmla="*/ 115 h 115"/>
                  <a:gd name="T4" fmla="*/ 104 w 104"/>
                  <a:gd name="T5" fmla="*/ 79 h 115"/>
                  <a:gd name="T6" fmla="*/ 0 w 104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4"/>
                  <a:gd name="T13" fmla="*/ 0 h 115"/>
                  <a:gd name="T14" fmla="*/ 104 w 104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4" h="115">
                    <a:moveTo>
                      <a:pt x="0" y="0"/>
                    </a:moveTo>
                    <a:lnTo>
                      <a:pt x="38" y="115"/>
                    </a:lnTo>
                    <a:lnTo>
                      <a:pt x="104" y="7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7" name="Rectangle 21"/>
              <p:cNvSpPr>
                <a:spLocks noChangeArrowheads="1"/>
              </p:cNvSpPr>
              <p:nvPr/>
            </p:nvSpPr>
            <p:spPr bwMode="auto">
              <a:xfrm>
                <a:off x="1276" y="314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543768" name="Arc 22"/>
              <p:cNvSpPr>
                <a:spLocks/>
              </p:cNvSpPr>
              <p:nvPr/>
            </p:nvSpPr>
            <p:spPr bwMode="auto">
              <a:xfrm>
                <a:off x="1228" y="2451"/>
                <a:ext cx="757" cy="434"/>
              </a:xfrm>
              <a:custGeom>
                <a:avLst/>
                <a:gdLst>
                  <a:gd name="T0" fmla="*/ 0 w 21600"/>
                  <a:gd name="T1" fmla="*/ 0 h 13242"/>
                  <a:gd name="T2" fmla="*/ 0 w 21600"/>
                  <a:gd name="T3" fmla="*/ 0 h 13242"/>
                  <a:gd name="T4" fmla="*/ 0 w 21600"/>
                  <a:gd name="T5" fmla="*/ 0 h 1324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3242"/>
                  <a:gd name="T11" fmla="*/ 21600 w 21600"/>
                  <a:gd name="T12" fmla="*/ 13242 h 132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3242" fill="none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</a:path>
                  <a:path w="21600" h="13242" stroke="0" extrusionOk="0">
                    <a:moveTo>
                      <a:pt x="1191" y="13241"/>
                    </a:moveTo>
                    <a:cubicBezTo>
                      <a:pt x="402" y="10966"/>
                      <a:pt x="0" y="8575"/>
                      <a:pt x="0" y="6168"/>
                    </a:cubicBezTo>
                    <a:cubicBezTo>
                      <a:pt x="-1" y="4079"/>
                      <a:pt x="302" y="2001"/>
                      <a:pt x="899" y="0"/>
                    </a:cubicBezTo>
                    <a:lnTo>
                      <a:pt x="21600" y="61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69" name="Freeform 23"/>
              <p:cNvSpPr>
                <a:spLocks/>
              </p:cNvSpPr>
              <p:nvPr/>
            </p:nvSpPr>
            <p:spPr bwMode="auto">
              <a:xfrm>
                <a:off x="1219" y="2344"/>
                <a:ext cx="94" cy="124"/>
              </a:xfrm>
              <a:custGeom>
                <a:avLst/>
                <a:gdLst>
                  <a:gd name="T0" fmla="*/ 94 w 94"/>
                  <a:gd name="T1" fmla="*/ 0 h 124"/>
                  <a:gd name="T2" fmla="*/ 0 w 94"/>
                  <a:gd name="T3" fmla="*/ 97 h 124"/>
                  <a:gd name="T4" fmla="*/ 66 w 94"/>
                  <a:gd name="T5" fmla="*/ 124 h 124"/>
                  <a:gd name="T6" fmla="*/ 94 w 94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4"/>
                  <a:gd name="T13" fmla="*/ 0 h 124"/>
                  <a:gd name="T14" fmla="*/ 94 w 94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4" h="124">
                    <a:moveTo>
                      <a:pt x="94" y="0"/>
                    </a:moveTo>
                    <a:lnTo>
                      <a:pt x="0" y="97"/>
                    </a:lnTo>
                    <a:lnTo>
                      <a:pt x="66" y="124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70" name="Rectangle 24"/>
              <p:cNvSpPr>
                <a:spLocks noChangeArrowheads="1"/>
              </p:cNvSpPr>
              <p:nvPr/>
            </p:nvSpPr>
            <p:spPr bwMode="auto">
              <a:xfrm>
                <a:off x="1332" y="2423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 b="1"/>
              </a:p>
            </p:txBody>
          </p:sp>
          <p:sp>
            <p:nvSpPr>
              <p:cNvPr id="543771" name="Rectangle 25"/>
              <p:cNvSpPr>
                <a:spLocks noChangeArrowheads="1"/>
              </p:cNvSpPr>
              <p:nvPr/>
            </p:nvSpPr>
            <p:spPr bwMode="auto">
              <a:xfrm>
                <a:off x="4074" y="2733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組織架構調整</a:t>
                </a:r>
                <a:endParaRPr lang="zh-TW" altLang="en-US" b="1"/>
              </a:p>
            </p:txBody>
          </p:sp>
          <p:sp>
            <p:nvSpPr>
              <p:cNvPr id="543772" name="Rectangle 26"/>
              <p:cNvSpPr>
                <a:spLocks noChangeArrowheads="1"/>
              </p:cNvSpPr>
              <p:nvPr/>
            </p:nvSpPr>
            <p:spPr bwMode="auto">
              <a:xfrm>
                <a:off x="3195" y="3273"/>
                <a:ext cx="57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組織士氣</a:t>
                </a:r>
                <a:endParaRPr lang="zh-TW" altLang="en-US" b="1"/>
              </a:p>
            </p:txBody>
          </p:sp>
          <p:sp>
            <p:nvSpPr>
              <p:cNvPr id="543773" name="Arc 27"/>
              <p:cNvSpPr>
                <a:spLocks/>
              </p:cNvSpPr>
              <p:nvPr/>
            </p:nvSpPr>
            <p:spPr bwMode="auto">
              <a:xfrm>
                <a:off x="3214" y="2231"/>
                <a:ext cx="1140" cy="1617"/>
              </a:xfrm>
              <a:custGeom>
                <a:avLst/>
                <a:gdLst>
                  <a:gd name="T0" fmla="*/ 0 w 14236"/>
                  <a:gd name="T1" fmla="*/ 0 h 21568"/>
                  <a:gd name="T2" fmla="*/ 0 w 14236"/>
                  <a:gd name="T3" fmla="*/ 0 h 21568"/>
                  <a:gd name="T4" fmla="*/ 0 w 14236"/>
                  <a:gd name="T5" fmla="*/ 0 h 21568"/>
                  <a:gd name="T6" fmla="*/ 0 60000 65536"/>
                  <a:gd name="T7" fmla="*/ 0 60000 65536"/>
                  <a:gd name="T8" fmla="*/ 0 60000 65536"/>
                  <a:gd name="T9" fmla="*/ 0 w 14236"/>
                  <a:gd name="T10" fmla="*/ 0 h 21568"/>
                  <a:gd name="T11" fmla="*/ 14236 w 14236"/>
                  <a:gd name="T12" fmla="*/ 21568 h 2156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4236" h="21568" fill="none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</a:path>
                  <a:path w="14236" h="21568" stroke="0" extrusionOk="0">
                    <a:moveTo>
                      <a:pt x="1177" y="0"/>
                    </a:moveTo>
                    <a:cubicBezTo>
                      <a:pt x="6003" y="263"/>
                      <a:pt x="10601" y="2137"/>
                      <a:pt x="14235" y="5323"/>
                    </a:cubicBezTo>
                    <a:lnTo>
                      <a:pt x="0" y="21568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74" name="Freeform 28"/>
              <p:cNvSpPr>
                <a:spLocks/>
              </p:cNvSpPr>
              <p:nvPr/>
            </p:nvSpPr>
            <p:spPr bwMode="auto">
              <a:xfrm>
                <a:off x="4329" y="2609"/>
                <a:ext cx="123" cy="115"/>
              </a:xfrm>
              <a:custGeom>
                <a:avLst/>
                <a:gdLst>
                  <a:gd name="T0" fmla="*/ 123 w 123"/>
                  <a:gd name="T1" fmla="*/ 115 h 115"/>
                  <a:gd name="T2" fmla="*/ 57 w 123"/>
                  <a:gd name="T3" fmla="*/ 0 h 115"/>
                  <a:gd name="T4" fmla="*/ 0 w 123"/>
                  <a:gd name="T5" fmla="*/ 44 h 115"/>
                  <a:gd name="T6" fmla="*/ 123 w 123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"/>
                  <a:gd name="T13" fmla="*/ 0 h 115"/>
                  <a:gd name="T14" fmla="*/ 123 w 123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" h="115">
                    <a:moveTo>
                      <a:pt x="123" y="115"/>
                    </a:moveTo>
                    <a:lnTo>
                      <a:pt x="57" y="0"/>
                    </a:lnTo>
                    <a:lnTo>
                      <a:pt x="0" y="44"/>
                    </a:lnTo>
                    <a:lnTo>
                      <a:pt x="123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75" name="Rectangle 29"/>
              <p:cNvSpPr>
                <a:spLocks noChangeArrowheads="1"/>
              </p:cNvSpPr>
              <p:nvPr/>
            </p:nvSpPr>
            <p:spPr bwMode="auto">
              <a:xfrm>
                <a:off x="4225" y="2636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543776" name="Arc 30"/>
              <p:cNvSpPr>
                <a:spLocks/>
              </p:cNvSpPr>
              <p:nvPr/>
            </p:nvSpPr>
            <p:spPr bwMode="auto">
              <a:xfrm>
                <a:off x="3837" y="2786"/>
                <a:ext cx="682" cy="646"/>
              </a:xfrm>
              <a:custGeom>
                <a:avLst/>
                <a:gdLst>
                  <a:gd name="T0" fmla="*/ 0 w 21354"/>
                  <a:gd name="T1" fmla="*/ 0 h 21598"/>
                  <a:gd name="T2" fmla="*/ 0 w 21354"/>
                  <a:gd name="T3" fmla="*/ 0 h 21598"/>
                  <a:gd name="T4" fmla="*/ 0 w 21354"/>
                  <a:gd name="T5" fmla="*/ 0 h 21598"/>
                  <a:gd name="T6" fmla="*/ 0 60000 65536"/>
                  <a:gd name="T7" fmla="*/ 0 60000 65536"/>
                  <a:gd name="T8" fmla="*/ 0 60000 65536"/>
                  <a:gd name="T9" fmla="*/ 0 w 21354"/>
                  <a:gd name="T10" fmla="*/ 0 h 21598"/>
                  <a:gd name="T11" fmla="*/ 21354 w 21354"/>
                  <a:gd name="T12" fmla="*/ 21598 h 2159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354" h="21598" fill="none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</a:path>
                  <a:path w="21354" h="21598" stroke="0" extrusionOk="0">
                    <a:moveTo>
                      <a:pt x="21354" y="3249"/>
                    </a:moveTo>
                    <a:cubicBezTo>
                      <a:pt x="19766" y="13683"/>
                      <a:pt x="10870" y="21442"/>
                      <a:pt x="316" y="21597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77" name="Freeform 31"/>
              <p:cNvSpPr>
                <a:spLocks/>
              </p:cNvSpPr>
              <p:nvPr/>
            </p:nvSpPr>
            <p:spPr bwMode="auto">
              <a:xfrm>
                <a:off x="3724" y="3388"/>
                <a:ext cx="132" cy="71"/>
              </a:xfrm>
              <a:custGeom>
                <a:avLst/>
                <a:gdLst>
                  <a:gd name="T0" fmla="*/ 0 w 132"/>
                  <a:gd name="T1" fmla="*/ 35 h 71"/>
                  <a:gd name="T2" fmla="*/ 123 w 132"/>
                  <a:gd name="T3" fmla="*/ 71 h 71"/>
                  <a:gd name="T4" fmla="*/ 132 w 132"/>
                  <a:gd name="T5" fmla="*/ 0 h 71"/>
                  <a:gd name="T6" fmla="*/ 0 w 132"/>
                  <a:gd name="T7" fmla="*/ 35 h 7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2"/>
                  <a:gd name="T13" fmla="*/ 0 h 71"/>
                  <a:gd name="T14" fmla="*/ 132 w 132"/>
                  <a:gd name="T15" fmla="*/ 71 h 7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2" h="71">
                    <a:moveTo>
                      <a:pt x="0" y="35"/>
                    </a:moveTo>
                    <a:lnTo>
                      <a:pt x="123" y="71"/>
                    </a:lnTo>
                    <a:lnTo>
                      <a:pt x="132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78" name="Rectangle 32"/>
              <p:cNvSpPr>
                <a:spLocks noChangeArrowheads="1"/>
              </p:cNvSpPr>
              <p:nvPr/>
            </p:nvSpPr>
            <p:spPr bwMode="auto">
              <a:xfrm>
                <a:off x="3809" y="346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543779" name="Arc 33"/>
              <p:cNvSpPr>
                <a:spLocks/>
              </p:cNvSpPr>
              <p:nvPr/>
            </p:nvSpPr>
            <p:spPr bwMode="auto">
              <a:xfrm>
                <a:off x="3032" y="2291"/>
                <a:ext cx="1552" cy="978"/>
              </a:xfrm>
              <a:custGeom>
                <a:avLst/>
                <a:gdLst>
                  <a:gd name="T0" fmla="*/ 0 w 21487"/>
                  <a:gd name="T1" fmla="*/ 0 h 14462"/>
                  <a:gd name="T2" fmla="*/ 0 w 21487"/>
                  <a:gd name="T3" fmla="*/ 0 h 14462"/>
                  <a:gd name="T4" fmla="*/ 0 w 21487"/>
                  <a:gd name="T5" fmla="*/ 0 h 14462"/>
                  <a:gd name="T6" fmla="*/ 0 60000 65536"/>
                  <a:gd name="T7" fmla="*/ 0 60000 65536"/>
                  <a:gd name="T8" fmla="*/ 0 60000 65536"/>
                  <a:gd name="T9" fmla="*/ 0 w 21487"/>
                  <a:gd name="T10" fmla="*/ 0 h 14462"/>
                  <a:gd name="T11" fmla="*/ 21487 w 21487"/>
                  <a:gd name="T12" fmla="*/ 14462 h 1446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87" h="14462" fill="none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</a:path>
                  <a:path w="21487" h="14462" stroke="0" extrusionOk="0">
                    <a:moveTo>
                      <a:pt x="5442" y="14462"/>
                    </a:moveTo>
                    <a:cubicBezTo>
                      <a:pt x="2374" y="11057"/>
                      <a:pt x="468" y="6765"/>
                      <a:pt x="0" y="2206"/>
                    </a:cubicBezTo>
                    <a:lnTo>
                      <a:pt x="21487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80" name="Freeform 34"/>
              <p:cNvSpPr>
                <a:spLocks/>
              </p:cNvSpPr>
              <p:nvPr/>
            </p:nvSpPr>
            <p:spPr bwMode="auto">
              <a:xfrm>
                <a:off x="2987" y="2326"/>
                <a:ext cx="75" cy="115"/>
              </a:xfrm>
              <a:custGeom>
                <a:avLst/>
                <a:gdLst>
                  <a:gd name="T0" fmla="*/ 47 w 75"/>
                  <a:gd name="T1" fmla="*/ 0 h 115"/>
                  <a:gd name="T2" fmla="*/ 0 w 75"/>
                  <a:gd name="T3" fmla="*/ 115 h 115"/>
                  <a:gd name="T4" fmla="*/ 75 w 75"/>
                  <a:gd name="T5" fmla="*/ 115 h 115"/>
                  <a:gd name="T6" fmla="*/ 47 w 75"/>
                  <a:gd name="T7" fmla="*/ 0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5"/>
                  <a:gd name="T13" fmla="*/ 0 h 115"/>
                  <a:gd name="T14" fmla="*/ 75 w 75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5" h="115">
                    <a:moveTo>
                      <a:pt x="47" y="0"/>
                    </a:moveTo>
                    <a:lnTo>
                      <a:pt x="0" y="115"/>
                    </a:lnTo>
                    <a:lnTo>
                      <a:pt x="75" y="11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81" name="Rectangle 35"/>
              <p:cNvSpPr>
                <a:spLocks noChangeArrowheads="1"/>
              </p:cNvSpPr>
              <p:nvPr/>
            </p:nvSpPr>
            <p:spPr bwMode="auto">
              <a:xfrm>
                <a:off x="3109" y="237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543782" name="Picture 36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966" y="2414"/>
                <a:ext cx="302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43783" name="Picture 37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78" y="2751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3784" name="Rectangle 38"/>
              <p:cNvSpPr>
                <a:spLocks noChangeArrowheads="1"/>
              </p:cNvSpPr>
              <p:nvPr/>
            </p:nvSpPr>
            <p:spPr bwMode="auto">
              <a:xfrm>
                <a:off x="3525" y="135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作業流程調整</a:t>
                </a:r>
                <a:endParaRPr lang="zh-TW" altLang="en-US" b="1"/>
              </a:p>
            </p:txBody>
          </p:sp>
          <p:sp>
            <p:nvSpPr>
              <p:cNvPr id="543785" name="Rectangle 39"/>
              <p:cNvSpPr>
                <a:spLocks noChangeArrowheads="1"/>
              </p:cNvSpPr>
              <p:nvPr/>
            </p:nvSpPr>
            <p:spPr bwMode="auto">
              <a:xfrm>
                <a:off x="2174" y="1202"/>
                <a:ext cx="864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zh-TW" altLang="en-US" b="1">
                    <a:solidFill>
                      <a:srgbClr val="000000"/>
                    </a:solidFill>
                    <a:latin typeface="標楷體" pitchFamily="65" charset="-120"/>
                    <a:ea typeface="標楷體" pitchFamily="65" charset="-120"/>
                  </a:rPr>
                  <a:t>員工操作熟練</a:t>
                </a:r>
                <a:endParaRPr lang="zh-TW" altLang="en-US" b="1"/>
              </a:p>
            </p:txBody>
          </p:sp>
          <p:sp>
            <p:nvSpPr>
              <p:cNvPr id="543786" name="Arc 40"/>
              <p:cNvSpPr>
                <a:spLocks/>
              </p:cNvSpPr>
              <p:nvPr/>
            </p:nvSpPr>
            <p:spPr bwMode="auto">
              <a:xfrm>
                <a:off x="3138" y="1468"/>
                <a:ext cx="826" cy="771"/>
              </a:xfrm>
              <a:custGeom>
                <a:avLst/>
                <a:gdLst>
                  <a:gd name="T0" fmla="*/ 0 w 21201"/>
                  <a:gd name="T1" fmla="*/ 0 h 21152"/>
                  <a:gd name="T2" fmla="*/ 0 w 21201"/>
                  <a:gd name="T3" fmla="*/ 0 h 21152"/>
                  <a:gd name="T4" fmla="*/ 0 w 21201"/>
                  <a:gd name="T5" fmla="*/ 0 h 21152"/>
                  <a:gd name="T6" fmla="*/ 0 60000 65536"/>
                  <a:gd name="T7" fmla="*/ 0 60000 65536"/>
                  <a:gd name="T8" fmla="*/ 0 60000 65536"/>
                  <a:gd name="T9" fmla="*/ 0 w 21201"/>
                  <a:gd name="T10" fmla="*/ 0 h 21152"/>
                  <a:gd name="T11" fmla="*/ 21201 w 21201"/>
                  <a:gd name="T12" fmla="*/ 21152 h 2115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201" h="21152" fill="none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</a:path>
                  <a:path w="21201" h="21152" stroke="0" extrusionOk="0">
                    <a:moveTo>
                      <a:pt x="21200" y="4133"/>
                    </a:moveTo>
                    <a:cubicBezTo>
                      <a:pt x="19534" y="12678"/>
                      <a:pt x="12901" y="19388"/>
                      <a:pt x="4376" y="21152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87" name="Freeform 41"/>
              <p:cNvSpPr>
                <a:spLocks/>
              </p:cNvSpPr>
              <p:nvPr/>
            </p:nvSpPr>
            <p:spPr bwMode="auto">
              <a:xfrm>
                <a:off x="3922" y="1503"/>
                <a:ext cx="76" cy="124"/>
              </a:xfrm>
              <a:custGeom>
                <a:avLst/>
                <a:gdLst>
                  <a:gd name="T0" fmla="*/ 48 w 76"/>
                  <a:gd name="T1" fmla="*/ 0 h 124"/>
                  <a:gd name="T2" fmla="*/ 0 w 76"/>
                  <a:gd name="T3" fmla="*/ 115 h 124"/>
                  <a:gd name="T4" fmla="*/ 76 w 76"/>
                  <a:gd name="T5" fmla="*/ 124 h 124"/>
                  <a:gd name="T6" fmla="*/ 48 w 76"/>
                  <a:gd name="T7" fmla="*/ 0 h 1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"/>
                  <a:gd name="T13" fmla="*/ 0 h 124"/>
                  <a:gd name="T14" fmla="*/ 76 w 76"/>
                  <a:gd name="T15" fmla="*/ 124 h 1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" h="124">
                    <a:moveTo>
                      <a:pt x="48" y="0"/>
                    </a:moveTo>
                    <a:lnTo>
                      <a:pt x="0" y="115"/>
                    </a:lnTo>
                    <a:lnTo>
                      <a:pt x="76" y="124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88" name="Rectangle 42"/>
              <p:cNvSpPr>
                <a:spLocks noChangeArrowheads="1"/>
              </p:cNvSpPr>
              <p:nvPr/>
            </p:nvSpPr>
            <p:spPr bwMode="auto">
              <a:xfrm>
                <a:off x="3800" y="1547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sp>
            <p:nvSpPr>
              <p:cNvPr id="543789" name="Arc 43"/>
              <p:cNvSpPr>
                <a:spLocks/>
              </p:cNvSpPr>
              <p:nvPr/>
            </p:nvSpPr>
            <p:spPr bwMode="auto">
              <a:xfrm>
                <a:off x="2716" y="795"/>
                <a:ext cx="1255" cy="646"/>
              </a:xfrm>
              <a:custGeom>
                <a:avLst/>
                <a:gdLst>
                  <a:gd name="T0" fmla="*/ 0 w 39282"/>
                  <a:gd name="T1" fmla="*/ 0 h 21600"/>
                  <a:gd name="T2" fmla="*/ 0 w 39282"/>
                  <a:gd name="T3" fmla="*/ 0 h 21600"/>
                  <a:gd name="T4" fmla="*/ 0 w 3928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9282"/>
                  <a:gd name="T10" fmla="*/ 0 h 21600"/>
                  <a:gd name="T11" fmla="*/ 39282 w 3928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9282" h="21600" fill="none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</a:path>
                  <a:path w="39282" h="21600" stroke="0" extrusionOk="0">
                    <a:moveTo>
                      <a:pt x="-1" y="9552"/>
                    </a:moveTo>
                    <a:cubicBezTo>
                      <a:pt x="4012" y="3581"/>
                      <a:pt x="10733" y="-1"/>
                      <a:pt x="17928" y="0"/>
                    </a:cubicBezTo>
                    <a:cubicBezTo>
                      <a:pt x="28602" y="0"/>
                      <a:pt x="37676" y="7797"/>
                      <a:pt x="39282" y="18350"/>
                    </a:cubicBezTo>
                    <a:lnTo>
                      <a:pt x="17928" y="21600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90" name="Freeform 44"/>
              <p:cNvSpPr>
                <a:spLocks/>
              </p:cNvSpPr>
              <p:nvPr/>
            </p:nvSpPr>
            <p:spPr bwMode="auto">
              <a:xfrm>
                <a:off x="2656" y="1060"/>
                <a:ext cx="85" cy="133"/>
              </a:xfrm>
              <a:custGeom>
                <a:avLst/>
                <a:gdLst>
                  <a:gd name="T0" fmla="*/ 0 w 85"/>
                  <a:gd name="T1" fmla="*/ 133 h 133"/>
                  <a:gd name="T2" fmla="*/ 85 w 85"/>
                  <a:gd name="T3" fmla="*/ 36 h 133"/>
                  <a:gd name="T4" fmla="*/ 19 w 85"/>
                  <a:gd name="T5" fmla="*/ 0 h 133"/>
                  <a:gd name="T6" fmla="*/ 0 w 85"/>
                  <a:gd name="T7" fmla="*/ 133 h 1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5"/>
                  <a:gd name="T13" fmla="*/ 0 h 133"/>
                  <a:gd name="T14" fmla="*/ 85 w 85"/>
                  <a:gd name="T15" fmla="*/ 133 h 1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5" h="133">
                    <a:moveTo>
                      <a:pt x="0" y="133"/>
                    </a:moveTo>
                    <a:lnTo>
                      <a:pt x="85" y="36"/>
                    </a:lnTo>
                    <a:lnTo>
                      <a:pt x="19" y="0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91" name="Rectangle 45"/>
              <p:cNvSpPr>
                <a:spLocks noChangeArrowheads="1"/>
              </p:cNvSpPr>
              <p:nvPr/>
            </p:nvSpPr>
            <p:spPr bwMode="auto">
              <a:xfrm>
                <a:off x="2788" y="1060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 b="1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-</a:t>
                </a:r>
                <a:endParaRPr lang="en-US" altLang="zh-TW" b="1"/>
              </a:p>
            </p:txBody>
          </p:sp>
          <p:sp>
            <p:nvSpPr>
              <p:cNvPr id="543792" name="Arc 46"/>
              <p:cNvSpPr>
                <a:spLocks/>
              </p:cNvSpPr>
              <p:nvPr/>
            </p:nvSpPr>
            <p:spPr bwMode="auto">
              <a:xfrm>
                <a:off x="2599" y="1351"/>
                <a:ext cx="974" cy="728"/>
              </a:xfrm>
              <a:custGeom>
                <a:avLst/>
                <a:gdLst>
                  <a:gd name="T0" fmla="*/ 0 w 21600"/>
                  <a:gd name="T1" fmla="*/ 0 h 17241"/>
                  <a:gd name="T2" fmla="*/ 0 w 21600"/>
                  <a:gd name="T3" fmla="*/ 0 h 17241"/>
                  <a:gd name="T4" fmla="*/ 0 w 21600"/>
                  <a:gd name="T5" fmla="*/ 0 h 1724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7241"/>
                  <a:gd name="T11" fmla="*/ 21600 w 21600"/>
                  <a:gd name="T12" fmla="*/ 17241 h 1724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7241" fill="none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</a:path>
                  <a:path w="21600" h="17241" stroke="0" extrusionOk="0">
                    <a:moveTo>
                      <a:pt x="5008" y="17240"/>
                    </a:moveTo>
                    <a:cubicBezTo>
                      <a:pt x="1772" y="13358"/>
                      <a:pt x="0" y="8464"/>
                      <a:pt x="0" y="3411"/>
                    </a:cubicBezTo>
                    <a:cubicBezTo>
                      <a:pt x="-1" y="2268"/>
                      <a:pt x="90" y="1128"/>
                      <a:pt x="271" y="0"/>
                    </a:cubicBezTo>
                    <a:lnTo>
                      <a:pt x="21600" y="3411"/>
                    </a:lnTo>
                    <a:close/>
                  </a:path>
                </a:pathLst>
              </a:custGeom>
              <a:noFill/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93" name="Freeform 47"/>
              <p:cNvSpPr>
                <a:spLocks/>
              </p:cNvSpPr>
              <p:nvPr/>
            </p:nvSpPr>
            <p:spPr bwMode="auto">
              <a:xfrm>
                <a:off x="2798" y="2052"/>
                <a:ext cx="122" cy="115"/>
              </a:xfrm>
              <a:custGeom>
                <a:avLst/>
                <a:gdLst>
                  <a:gd name="T0" fmla="*/ 122 w 122"/>
                  <a:gd name="T1" fmla="*/ 115 h 115"/>
                  <a:gd name="T2" fmla="*/ 47 w 122"/>
                  <a:gd name="T3" fmla="*/ 0 h 115"/>
                  <a:gd name="T4" fmla="*/ 0 w 122"/>
                  <a:gd name="T5" fmla="*/ 53 h 115"/>
                  <a:gd name="T6" fmla="*/ 122 w 122"/>
                  <a:gd name="T7" fmla="*/ 115 h 1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2"/>
                  <a:gd name="T13" fmla="*/ 0 h 115"/>
                  <a:gd name="T14" fmla="*/ 122 w 122"/>
                  <a:gd name="T15" fmla="*/ 115 h 1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2" h="115">
                    <a:moveTo>
                      <a:pt x="122" y="115"/>
                    </a:moveTo>
                    <a:lnTo>
                      <a:pt x="47" y="0"/>
                    </a:lnTo>
                    <a:lnTo>
                      <a:pt x="0" y="53"/>
                    </a:lnTo>
                    <a:lnTo>
                      <a:pt x="122" y="115"/>
                    </a:lnTo>
                    <a:close/>
                  </a:path>
                </a:pathLst>
              </a:custGeom>
              <a:solidFill>
                <a:srgbClr val="0000FF"/>
              </a:solidFill>
              <a:ln w="14288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543794" name="Rectangle 48"/>
              <p:cNvSpPr>
                <a:spLocks noChangeArrowheads="1"/>
              </p:cNvSpPr>
              <p:nvPr/>
            </p:nvSpPr>
            <p:spPr bwMode="auto">
              <a:xfrm>
                <a:off x="2873" y="1928"/>
                <a:ext cx="72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zh-TW">
                    <a:solidFill>
                      <a:srgbClr val="0000FF"/>
                    </a:solidFill>
                    <a:latin typeface="標楷體" pitchFamily="65" charset="-120"/>
                    <a:ea typeface="標楷體" pitchFamily="65" charset="-120"/>
                  </a:rPr>
                  <a:t>+</a:t>
                </a:r>
                <a:endParaRPr lang="en-US" altLang="zh-TW"/>
              </a:p>
            </p:txBody>
          </p:sp>
          <p:pic>
            <p:nvPicPr>
              <p:cNvPr id="543795" name="Picture 4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100" y="1432"/>
                <a:ext cx="303" cy="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37074" name="Text Box 50"/>
          <p:cNvSpPr txBox="1">
            <a:spLocks noChangeArrowheads="1"/>
          </p:cNvSpPr>
          <p:nvPr/>
        </p:nvSpPr>
        <p:spPr bwMode="auto">
          <a:xfrm>
            <a:off x="3086100" y="863600"/>
            <a:ext cx="24955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企業</a:t>
            </a:r>
            <a:r>
              <a:rPr lang="en-US" altLang="zh-TW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e</a:t>
            </a:r>
            <a:r>
              <a:rPr lang="zh-TW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化的變革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3D_LOOP" val="V=Package1\\S=Rotate\\D=5\\O=Rotate\\E=0\\H=6\\L=1\\A=0\\C=0\\"/>
</p:tagLst>
</file>

<file path=ppt/theme/theme1.xml><?xml version="1.0" encoding="utf-8"?>
<a:theme xmlns:a="http://schemas.openxmlformats.org/drawingml/2006/main" name="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教學目標">
  <a:themeElements>
    <a:clrScheme name="Skm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Skm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km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km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教學目標</Template>
  <TotalTime>1015</TotalTime>
  <Words>1442</Words>
  <Application>Microsoft Office PowerPoint</Application>
  <PresentationFormat>如螢幕大小 (4:3)</PresentationFormat>
  <Paragraphs>248</Paragraphs>
  <Slides>24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5</vt:i4>
      </vt:variant>
      <vt:variant>
        <vt:lpstr>投影片標題</vt:lpstr>
      </vt:variant>
      <vt:variant>
        <vt:i4>24</vt:i4>
      </vt:variant>
    </vt:vector>
  </HeadingPairs>
  <TitlesOfParts>
    <vt:vector size="37" baseType="lpstr">
      <vt:lpstr>Gungsuh</vt:lpstr>
      <vt:lpstr>華康楷書體W5</vt:lpstr>
      <vt:lpstr>新細明體</vt:lpstr>
      <vt:lpstr>標楷體</vt:lpstr>
      <vt:lpstr>Arial</vt:lpstr>
      <vt:lpstr>Calibri</vt:lpstr>
      <vt:lpstr>Symbol</vt:lpstr>
      <vt:lpstr>Times New Roman</vt:lpstr>
      <vt:lpstr>教學目標</vt:lpstr>
      <vt:lpstr>2_教學目標</vt:lpstr>
      <vt:lpstr>1_教學目標</vt:lpstr>
      <vt:lpstr>3_教學目標</vt:lpstr>
      <vt:lpstr>4_教學目標</vt:lpstr>
      <vt:lpstr>PowerPoint 簡報</vt:lpstr>
      <vt:lpstr>系統思考圖簡例</vt:lpstr>
      <vt:lpstr>系統思考圖</vt:lpstr>
      <vt:lpstr>系統思考圖</vt:lpstr>
      <vt:lpstr>心智模式：系統思考圖示例</vt:lpstr>
      <vt:lpstr>心智模式：系統思考圖示例</vt:lpstr>
      <vt:lpstr>InsightMaker 模擬</vt:lpstr>
      <vt:lpstr>心智模式：系統思考圖示例</vt:lpstr>
      <vt:lpstr>心智模式：系統思考圖示例</vt:lpstr>
      <vt:lpstr>白蘭氏雞精</vt:lpstr>
      <vt:lpstr>白蘭氏雞精</vt:lpstr>
      <vt:lpstr>白蘭氏雞精陷在自以為是的增強環路裏 卻未看見兩個抑制環路早已來到</vt:lpstr>
      <vt:lpstr>為什麼孩子的成績總是無法達到理想？</vt:lpstr>
      <vt:lpstr>PowerPoint 簡報</vt:lpstr>
      <vt:lpstr>PowerPoint 簡報</vt:lpstr>
      <vt:lpstr>InsightMaker 模擬</vt:lpstr>
      <vt:lpstr>畢業壓力</vt:lpstr>
      <vt:lpstr>熬夜應付課業是好做法？</vt:lpstr>
      <vt:lpstr>捨本逐末－熬夜應付課業壓力</vt:lpstr>
      <vt:lpstr>wifi藍芽模組待機失效</vt:lpstr>
      <vt:lpstr>華碩22年來最大虧損</vt:lpstr>
      <vt:lpstr>三十億元怎麼虧的？</vt:lpstr>
      <vt:lpstr>心智模式的定義（樹狀表示）</vt:lpstr>
      <vt:lpstr>浣熊師父的心智模式(以系統思考圖表示)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心智互動工具：系統思考圖</dc:title>
  <dc:creator>Your User Name</dc:creator>
  <cp:lastModifiedBy>George Lee</cp:lastModifiedBy>
  <cp:revision>81</cp:revision>
  <dcterms:created xsi:type="dcterms:W3CDTF">2010-07-14T01:53:22Z</dcterms:created>
  <dcterms:modified xsi:type="dcterms:W3CDTF">2015-12-23T03:14:19Z</dcterms:modified>
</cp:coreProperties>
</file>